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5"/>
  </p:notesMasterIdLst>
  <p:sldIdLst>
    <p:sldId id="336" r:id="rId2"/>
    <p:sldId id="256" r:id="rId3"/>
    <p:sldId id="258" r:id="rId4"/>
    <p:sldId id="263" r:id="rId5"/>
    <p:sldId id="288" r:id="rId6"/>
    <p:sldId id="289" r:id="rId7"/>
    <p:sldId id="274" r:id="rId8"/>
    <p:sldId id="290" r:id="rId9"/>
    <p:sldId id="276" r:id="rId10"/>
    <p:sldId id="277" r:id="rId11"/>
    <p:sldId id="291" r:id="rId12"/>
    <p:sldId id="281" r:id="rId13"/>
    <p:sldId id="264" r:id="rId14"/>
    <p:sldId id="292" r:id="rId15"/>
    <p:sldId id="293" r:id="rId16"/>
    <p:sldId id="295" r:id="rId17"/>
    <p:sldId id="296" r:id="rId18"/>
    <p:sldId id="294" r:id="rId19"/>
    <p:sldId id="297" r:id="rId20"/>
    <p:sldId id="299" r:id="rId21"/>
    <p:sldId id="300" r:id="rId22"/>
    <p:sldId id="287" r:id="rId23"/>
    <p:sldId id="265" r:id="rId24"/>
    <p:sldId id="301" r:id="rId25"/>
    <p:sldId id="302" r:id="rId26"/>
    <p:sldId id="303" r:id="rId27"/>
    <p:sldId id="309" r:id="rId28"/>
    <p:sldId id="304" r:id="rId29"/>
    <p:sldId id="310" r:id="rId30"/>
    <p:sldId id="266" r:id="rId31"/>
    <p:sldId id="315" r:id="rId32"/>
    <p:sldId id="311" r:id="rId33"/>
    <p:sldId id="316" r:id="rId34"/>
    <p:sldId id="312" r:id="rId35"/>
    <p:sldId id="339" r:id="rId36"/>
    <p:sldId id="313" r:id="rId37"/>
    <p:sldId id="314" r:id="rId38"/>
    <p:sldId id="317" r:id="rId39"/>
    <p:sldId id="267" r:id="rId40"/>
    <p:sldId id="318" r:id="rId41"/>
    <p:sldId id="319" r:id="rId42"/>
    <p:sldId id="320" r:id="rId43"/>
    <p:sldId id="268" r:id="rId44"/>
    <p:sldId id="321" r:id="rId45"/>
    <p:sldId id="322" r:id="rId46"/>
    <p:sldId id="323" r:id="rId47"/>
    <p:sldId id="270" r:id="rId48"/>
    <p:sldId id="324" r:id="rId49"/>
    <p:sldId id="325" r:id="rId50"/>
    <p:sldId id="326" r:id="rId51"/>
    <p:sldId id="327" r:id="rId52"/>
    <p:sldId id="328" r:id="rId53"/>
    <p:sldId id="337" r:id="rId54"/>
    <p:sldId id="329" r:id="rId55"/>
    <p:sldId id="330" r:id="rId56"/>
    <p:sldId id="338" r:id="rId57"/>
    <p:sldId id="331" r:id="rId58"/>
    <p:sldId id="332" r:id="rId59"/>
    <p:sldId id="333" r:id="rId60"/>
    <p:sldId id="334" r:id="rId61"/>
    <p:sldId id="335" r:id="rId62"/>
    <p:sldId id="273" r:id="rId63"/>
    <p:sldId id="261" r:id="rId64"/>
  </p:sldIdLst>
  <p:sldSz cx="9144000" cy="6858000" type="screen4x3"/>
  <p:notesSz cx="6858000" cy="9144000"/>
  <p:embeddedFontLst>
    <p:embeddedFont>
      <p:font typeface="Arabic Typesetting" panose="03020402040406030203" pitchFamily="66" charset="-78"/>
      <p:regular r:id="rId66"/>
    </p:embeddedFont>
    <p:embeddedFont>
      <p:font typeface="B Titr" panose="00000700000000000000" pitchFamily="2" charset="-78"/>
      <p:bold r:id="rId67"/>
    </p:embeddedFont>
    <p:embeddedFont>
      <p:font typeface="B Nazanin" panose="00000400000000000000" pitchFamily="2" charset="-78"/>
      <p:regular r:id="rId68"/>
      <p:bold r:id="rId69"/>
    </p:embeddedFont>
    <p:embeddedFont>
      <p:font typeface="Calibri" panose="020F0502020204030204" pitchFamily="34" charset="0"/>
      <p:regular r:id="rId70"/>
      <p:bold r:id="rId71"/>
      <p:italic r:id="rId72"/>
      <p:boldItalic r:id="rId73"/>
    </p:embeddedFont>
  </p:embeddedFontLst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8141"/>
    <a:srgbClr val="00CC00"/>
    <a:srgbClr val="00CC99"/>
    <a:srgbClr val="33CCCC"/>
    <a:srgbClr val="00CC66"/>
    <a:srgbClr val="339933"/>
    <a:srgbClr val="098443"/>
    <a:srgbClr val="006600"/>
    <a:srgbClr val="6E55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8" autoAdjust="0"/>
    <p:restoredTop sz="94652" autoAdjust="0"/>
  </p:normalViewPr>
  <p:slideViewPr>
    <p:cSldViewPr showGuides="1">
      <p:cViewPr varScale="1">
        <p:scale>
          <a:sx n="91" d="100"/>
          <a:sy n="91" d="100"/>
        </p:scale>
        <p:origin x="792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3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1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4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5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BBA805-8751-45DF-A32B-124C4D5791A8}" type="doc">
      <dgm:prSet loTypeId="urn:microsoft.com/office/officeart/2005/8/layout/vList5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D7BD0BF-0AE8-4F7C-8EDF-BB3B508B258F}">
      <dgm:prSet custT="1"/>
      <dgm:spPr>
        <a:solidFill>
          <a:srgbClr val="006600"/>
        </a:solidFill>
      </dgm:spPr>
      <dgm:t>
        <a:bodyPr/>
        <a:lstStyle/>
        <a:p>
          <a:pPr rtl="1"/>
          <a:r>
            <a:rPr lang="fa-IR" sz="1200" dirty="0" smtClean="0">
              <a:cs typeface="B Titr" panose="00000700000000000000" pitchFamily="2" charset="-78"/>
            </a:rPr>
            <a:t>تشریح آناتومی پوست و فازهای پاسخ بدن- طبقه‌بندی عمق و وسعت سوختگی</a:t>
          </a:r>
          <a:r>
            <a:rPr lang="en-US" sz="1200" dirty="0" smtClean="0">
              <a:cs typeface="B Titr" panose="00000700000000000000" pitchFamily="2" charset="-78"/>
            </a:rPr>
            <a:t> (Rule of 9s, Lund-Browder)- </a:t>
          </a:r>
          <a:r>
            <a:rPr lang="fa-IR" sz="1200" dirty="0" smtClean="0">
              <a:cs typeface="B Titr" panose="00000700000000000000" pitchFamily="2" charset="-78"/>
            </a:rPr>
            <a:t>اصول تریاژ اولیه و ارزیابی</a:t>
          </a:r>
          <a:r>
            <a:rPr lang="en-US" sz="1200" dirty="0" smtClean="0">
              <a:cs typeface="B Titr" panose="00000700000000000000" pitchFamily="2" charset="-78"/>
            </a:rPr>
            <a:t> ABC</a:t>
          </a:r>
          <a:endParaRPr lang="en-US" sz="1200" dirty="0">
            <a:cs typeface="B Titr" panose="00000700000000000000" pitchFamily="2" charset="-78"/>
          </a:endParaRPr>
        </a:p>
      </dgm:t>
    </dgm:pt>
    <dgm:pt modelId="{136E50D6-7D30-4B97-BF7F-F9BB23819237}" type="parTrans" cxnId="{71A4E3A9-9F98-473D-A60B-56A9D3FBC2F6}">
      <dgm:prSet/>
      <dgm:spPr/>
      <dgm:t>
        <a:bodyPr/>
        <a:lstStyle/>
        <a:p>
          <a:endParaRPr lang="en-US">
            <a:cs typeface="A Soraya" panose="00000700000000000000" pitchFamily="2" charset="-78"/>
          </a:endParaRPr>
        </a:p>
      </dgm:t>
    </dgm:pt>
    <dgm:pt modelId="{E2794A81-F69A-4AF7-9879-E4BF9CA48191}" type="sibTrans" cxnId="{71A4E3A9-9F98-473D-A60B-56A9D3FBC2F6}">
      <dgm:prSet/>
      <dgm:spPr/>
      <dgm:t>
        <a:bodyPr/>
        <a:lstStyle/>
        <a:p>
          <a:endParaRPr lang="en-US">
            <a:cs typeface="A Soraya" panose="00000700000000000000" pitchFamily="2" charset="-78"/>
          </a:endParaRPr>
        </a:p>
      </dgm:t>
    </dgm:pt>
    <dgm:pt modelId="{67C51F45-C9FD-428E-A82A-399FF6FB575F}">
      <dgm:prSet custT="1"/>
      <dgm:spPr>
        <a:solidFill>
          <a:srgbClr val="098443"/>
        </a:solidFill>
      </dgm:spPr>
      <dgm:t>
        <a:bodyPr/>
        <a:lstStyle/>
        <a:p>
          <a:pPr rtl="1"/>
          <a:r>
            <a:rPr lang="fa-IR" sz="1200" dirty="0" smtClean="0">
              <a:cs typeface="B Titr" panose="00000700000000000000" pitchFamily="2" charset="-78"/>
            </a:rPr>
            <a:t>مدیریت راه هوایی و تهویه مکانیکی- احیای مایعات</a:t>
          </a:r>
          <a:r>
            <a:rPr lang="en-US" sz="1200" dirty="0" smtClean="0">
              <a:cs typeface="B Titr" panose="00000700000000000000" pitchFamily="2" charset="-78"/>
            </a:rPr>
            <a:t> (</a:t>
          </a:r>
          <a:r>
            <a:rPr lang="fa-IR" sz="1200" dirty="0" smtClean="0">
              <a:cs typeface="B Titr" panose="00000700000000000000" pitchFamily="2" charset="-78"/>
            </a:rPr>
            <a:t>فرمول</a:t>
          </a:r>
          <a:r>
            <a:rPr lang="en-US" sz="1200" dirty="0" smtClean="0">
              <a:cs typeface="B Titr" panose="00000700000000000000" pitchFamily="2" charset="-78"/>
            </a:rPr>
            <a:t> Parkland, Consensus)- </a:t>
          </a:r>
          <a:r>
            <a:rPr lang="fa-IR" sz="1200" dirty="0" smtClean="0">
              <a:cs typeface="B Titr" panose="00000700000000000000" pitchFamily="2" charset="-78"/>
            </a:rPr>
            <a:t>پایش</a:t>
          </a:r>
          <a:r>
            <a:rPr lang="en-US" sz="1200" dirty="0" smtClean="0">
              <a:cs typeface="B Titr" panose="00000700000000000000" pitchFamily="2" charset="-78"/>
            </a:rPr>
            <a:t> I/O</a:t>
          </a:r>
          <a:r>
            <a:rPr lang="fa-IR" sz="1200" dirty="0" smtClean="0">
              <a:cs typeface="B Titr" panose="00000700000000000000" pitchFamily="2" charset="-78"/>
            </a:rPr>
            <a:t>، کنترل شوک، حفظ دمای بدن</a:t>
          </a:r>
          <a:endParaRPr lang="en-US" sz="1200" dirty="0">
            <a:cs typeface="B Titr" panose="00000700000000000000" pitchFamily="2" charset="-78"/>
          </a:endParaRPr>
        </a:p>
      </dgm:t>
    </dgm:pt>
    <dgm:pt modelId="{85304029-7456-48D9-8C47-9D6FC26A2DBB}" type="parTrans" cxnId="{E56F3B6A-CE2A-419F-880F-44C8ADD7CC86}">
      <dgm:prSet/>
      <dgm:spPr/>
      <dgm:t>
        <a:bodyPr/>
        <a:lstStyle/>
        <a:p>
          <a:endParaRPr lang="en-US">
            <a:cs typeface="A Soraya" panose="00000700000000000000" pitchFamily="2" charset="-78"/>
          </a:endParaRPr>
        </a:p>
      </dgm:t>
    </dgm:pt>
    <dgm:pt modelId="{52536237-02C4-4B31-A52C-6D87A6063E2C}" type="sibTrans" cxnId="{E56F3B6A-CE2A-419F-880F-44C8ADD7CC86}">
      <dgm:prSet/>
      <dgm:spPr/>
      <dgm:t>
        <a:bodyPr/>
        <a:lstStyle/>
        <a:p>
          <a:endParaRPr lang="en-US">
            <a:cs typeface="A Soraya" panose="00000700000000000000" pitchFamily="2" charset="-78"/>
          </a:endParaRPr>
        </a:p>
      </dgm:t>
    </dgm:pt>
    <dgm:pt modelId="{53F404C1-0EAD-43E2-9BD2-4A4E7CE64018}">
      <dgm:prSet custT="1"/>
      <dgm:spPr>
        <a:solidFill>
          <a:srgbClr val="00CC00"/>
        </a:solidFill>
      </dgm:spPr>
      <dgm:t>
        <a:bodyPr/>
        <a:lstStyle/>
        <a:p>
          <a:pPr rtl="1"/>
          <a:r>
            <a:rPr lang="fa-IR" sz="1200" dirty="0" smtClean="0">
              <a:cs typeface="B Titr" panose="00000700000000000000" pitchFamily="2" charset="-78"/>
            </a:rPr>
            <a:t>تعبیه کاتتر ورید محیطی و مرکزی</a:t>
          </a:r>
          <a:r>
            <a:rPr lang="en-US" sz="1200" dirty="0" smtClean="0">
              <a:cs typeface="B Titr" panose="00000700000000000000" pitchFamily="2" charset="-78"/>
            </a:rPr>
            <a:t> (Peripheral/Central IV)- </a:t>
          </a:r>
          <a:r>
            <a:rPr lang="fa-IR" sz="1200" dirty="0" smtClean="0">
              <a:cs typeface="B Titr" panose="00000700000000000000" pitchFamily="2" charset="-78"/>
            </a:rPr>
            <a:t>تعبیه کاتتر ادراری و</a:t>
          </a:r>
          <a:r>
            <a:rPr lang="en-US" sz="1200" dirty="0" smtClean="0">
              <a:cs typeface="B Titr" panose="00000700000000000000" pitchFamily="2" charset="-78"/>
            </a:rPr>
            <a:t> NG Tube- </a:t>
          </a:r>
          <a:endParaRPr lang="en-US" sz="1200" dirty="0">
            <a:solidFill>
              <a:schemeClr val="tx1"/>
            </a:solidFill>
            <a:cs typeface="B Titr" panose="00000700000000000000" pitchFamily="2" charset="-78"/>
          </a:endParaRPr>
        </a:p>
      </dgm:t>
    </dgm:pt>
    <dgm:pt modelId="{740D3629-EBAA-4A92-9850-B2C48D5ABFA9}" type="parTrans" cxnId="{FF21EE79-DEAE-40F2-8CD0-EF1B08826136}">
      <dgm:prSet/>
      <dgm:spPr/>
      <dgm:t>
        <a:bodyPr/>
        <a:lstStyle/>
        <a:p>
          <a:endParaRPr lang="en-US">
            <a:cs typeface="A Soraya" panose="00000700000000000000" pitchFamily="2" charset="-78"/>
          </a:endParaRPr>
        </a:p>
      </dgm:t>
    </dgm:pt>
    <dgm:pt modelId="{3715BA0F-A625-440B-9663-55A665255789}" type="sibTrans" cxnId="{FF21EE79-DEAE-40F2-8CD0-EF1B08826136}">
      <dgm:prSet/>
      <dgm:spPr/>
      <dgm:t>
        <a:bodyPr/>
        <a:lstStyle/>
        <a:p>
          <a:endParaRPr lang="en-US">
            <a:cs typeface="A Soraya" panose="00000700000000000000" pitchFamily="2" charset="-78"/>
          </a:endParaRPr>
        </a:p>
      </dgm:t>
    </dgm:pt>
    <dgm:pt modelId="{328043D4-2FEA-45EE-BC7F-F4D7A7678CE8}">
      <dgm:prSet custT="1"/>
      <dgm:spPr>
        <a:solidFill>
          <a:srgbClr val="00CC99"/>
        </a:solidFill>
      </dgm:spPr>
      <dgm:t>
        <a:bodyPr/>
        <a:lstStyle/>
        <a:p>
          <a:pPr rtl="1"/>
          <a:r>
            <a:rPr lang="fa-IR" sz="1200" dirty="0" smtClean="0">
              <a:cs typeface="B Titr" panose="00000700000000000000" pitchFamily="2" charset="-78"/>
            </a:rPr>
            <a:t>استفاده صحیح از آنتی‌بیوتیک‌های موضعی و سیستمیک- اصول استریلیته و تکنیک پانسمان استریل- علائم عفونت زودرس</a:t>
          </a:r>
          <a:endParaRPr lang="en-US" sz="1200" dirty="0">
            <a:solidFill>
              <a:schemeClr val="tx1"/>
            </a:solidFill>
            <a:cs typeface="B Titr" panose="00000700000000000000" pitchFamily="2" charset="-78"/>
          </a:endParaRPr>
        </a:p>
      </dgm:t>
    </dgm:pt>
    <dgm:pt modelId="{C50E33E2-1DC9-45EC-91AB-9782BED23D3D}" type="parTrans" cxnId="{01734F18-C7BC-49A0-90A6-0E520E4B9C84}">
      <dgm:prSet/>
      <dgm:spPr/>
      <dgm:t>
        <a:bodyPr/>
        <a:lstStyle/>
        <a:p>
          <a:endParaRPr lang="en-US">
            <a:cs typeface="A Soraya" panose="00000700000000000000" pitchFamily="2" charset="-78"/>
          </a:endParaRPr>
        </a:p>
      </dgm:t>
    </dgm:pt>
    <dgm:pt modelId="{F827187D-63B5-47E4-A78D-92C04C61B845}" type="sibTrans" cxnId="{01734F18-C7BC-49A0-90A6-0E520E4B9C84}">
      <dgm:prSet/>
      <dgm:spPr/>
      <dgm:t>
        <a:bodyPr/>
        <a:lstStyle/>
        <a:p>
          <a:endParaRPr lang="en-US">
            <a:cs typeface="A Soraya" panose="00000700000000000000" pitchFamily="2" charset="-78"/>
          </a:endParaRPr>
        </a:p>
      </dgm:t>
    </dgm:pt>
    <dgm:pt modelId="{0BECF8A3-8788-452E-9FA6-E1DA0BE8F7D7}">
      <dgm:prSet custT="1"/>
      <dgm:spPr>
        <a:solidFill>
          <a:srgbClr val="33CCCC"/>
        </a:solidFill>
      </dgm:spPr>
      <dgm:t>
        <a:bodyPr/>
        <a:lstStyle/>
        <a:p>
          <a:pPr rtl="1"/>
          <a:r>
            <a:rPr lang="fa-IR" sz="1200" dirty="0" smtClean="0">
              <a:cs typeface="B Titr" panose="00000700000000000000" pitchFamily="2" charset="-78"/>
            </a:rPr>
            <a:t>انواع دبریدمان (مکانیکی، آنزیمی، جراحی)- انتخاب پانسمان براساس مرحله زخم- آشنایی با پانسمان‌های نوين سیلیکونی، نقره‌دار، فوم و بیولوژیک</a:t>
          </a:r>
          <a:endParaRPr lang="en-US" sz="1200" dirty="0" smtClean="0">
            <a:cs typeface="B Titr" panose="00000700000000000000" pitchFamily="2" charset="-78"/>
          </a:endParaRPr>
        </a:p>
        <a:p>
          <a:pPr rtl="1"/>
          <a:r>
            <a:rPr lang="fa-IR" sz="1200" dirty="0" smtClean="0">
              <a:cs typeface="B Titr" panose="00000700000000000000" pitchFamily="2" charset="-78"/>
            </a:rPr>
            <a:t>ارزیابی اندام‌ها در سوختگی عمقی- مانیتورینگ فشار داخل کمپارتمان- اندیکاسیون‌های فاشیوتومی و ارجاع اورژانسی</a:t>
          </a:r>
          <a:endParaRPr lang="en-US" sz="1200" dirty="0">
            <a:solidFill>
              <a:schemeClr val="tx1"/>
            </a:solidFill>
            <a:cs typeface="B Titr" panose="00000700000000000000" pitchFamily="2" charset="-78"/>
          </a:endParaRPr>
        </a:p>
      </dgm:t>
    </dgm:pt>
    <dgm:pt modelId="{1E27BB78-F3D5-4FCB-8A16-2039BD517D0C}" type="parTrans" cxnId="{972D446A-C04F-4C91-9202-42B2A756353E}">
      <dgm:prSet/>
      <dgm:spPr/>
      <dgm:t>
        <a:bodyPr/>
        <a:lstStyle/>
        <a:p>
          <a:endParaRPr lang="en-US">
            <a:cs typeface="A Soraya" panose="00000700000000000000" pitchFamily="2" charset="-78"/>
          </a:endParaRPr>
        </a:p>
      </dgm:t>
    </dgm:pt>
    <dgm:pt modelId="{A5968C80-4AD1-482D-A996-813E935FDA16}" type="sibTrans" cxnId="{972D446A-C04F-4C91-9202-42B2A756353E}">
      <dgm:prSet/>
      <dgm:spPr/>
      <dgm:t>
        <a:bodyPr/>
        <a:lstStyle/>
        <a:p>
          <a:endParaRPr lang="en-US">
            <a:cs typeface="A Soraya" panose="00000700000000000000" pitchFamily="2" charset="-78"/>
          </a:endParaRPr>
        </a:p>
      </dgm:t>
    </dgm:pt>
    <dgm:pt modelId="{A2BBEC86-9077-41DC-9B59-27F0BE4B3930}" type="pres">
      <dgm:prSet presAssocID="{D2BBA805-8751-45DF-A32B-124C4D5791A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77F2B52-3855-4F20-B56D-301558430A41}" type="pres">
      <dgm:prSet presAssocID="{DD7BD0BF-0AE8-4F7C-8EDF-BB3B508B258F}" presName="linNode" presStyleCnt="0"/>
      <dgm:spPr/>
    </dgm:pt>
    <dgm:pt modelId="{FC2D37FC-F15A-48C6-AEB0-D6552CF67CEC}" type="pres">
      <dgm:prSet presAssocID="{DD7BD0BF-0AE8-4F7C-8EDF-BB3B508B258F}" presName="parentText" presStyleLbl="node1" presStyleIdx="0" presStyleCnt="5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2D4ED0-CD6A-4EFB-8354-16269248FCC8}" type="pres">
      <dgm:prSet presAssocID="{E2794A81-F69A-4AF7-9879-E4BF9CA48191}" presName="sp" presStyleCnt="0"/>
      <dgm:spPr/>
    </dgm:pt>
    <dgm:pt modelId="{B3BA6ED1-94BD-4652-ABDC-363DFAD6E78E}" type="pres">
      <dgm:prSet presAssocID="{67C51F45-C9FD-428E-A82A-399FF6FB575F}" presName="linNode" presStyleCnt="0"/>
      <dgm:spPr/>
    </dgm:pt>
    <dgm:pt modelId="{55912AD5-EE85-44B4-8501-77B6CC98C1E0}" type="pres">
      <dgm:prSet presAssocID="{67C51F45-C9FD-428E-A82A-399FF6FB575F}" presName="parentText" presStyleLbl="node1" presStyleIdx="1" presStyleCnt="5" custScaleX="277135" custLinFactNeighborX="780" custLinFactNeighborY="-375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F57AE3-5E19-4E51-94B0-E90DDA1C462A}" type="pres">
      <dgm:prSet presAssocID="{52536237-02C4-4B31-A52C-6D87A6063E2C}" presName="sp" presStyleCnt="0"/>
      <dgm:spPr/>
    </dgm:pt>
    <dgm:pt modelId="{10924904-D84E-4C82-A38E-DE567371368E}" type="pres">
      <dgm:prSet presAssocID="{53F404C1-0EAD-43E2-9BD2-4A4E7CE64018}" presName="linNode" presStyleCnt="0"/>
      <dgm:spPr/>
    </dgm:pt>
    <dgm:pt modelId="{4323F4A4-3B44-4537-AE8B-8EA1B6F2ADA9}" type="pres">
      <dgm:prSet presAssocID="{53F404C1-0EAD-43E2-9BD2-4A4E7CE64018}" presName="parentText" presStyleLbl="node1" presStyleIdx="2" presStyleCnt="5" custScaleX="277777" custLinFactNeighborX="-621" custLinFactNeighborY="-728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3EE5E6-2CD2-47C6-9870-3F5D3E6C16E0}" type="pres">
      <dgm:prSet presAssocID="{3715BA0F-A625-440B-9663-55A665255789}" presName="sp" presStyleCnt="0"/>
      <dgm:spPr/>
    </dgm:pt>
    <dgm:pt modelId="{CFB6910D-007C-4397-868A-F34B41FD1164}" type="pres">
      <dgm:prSet presAssocID="{328043D4-2FEA-45EE-BC7F-F4D7A7678CE8}" presName="linNode" presStyleCnt="0"/>
      <dgm:spPr/>
    </dgm:pt>
    <dgm:pt modelId="{6627699D-B6FA-4FD0-8C7B-C5271AA71CE8}" type="pres">
      <dgm:prSet presAssocID="{328043D4-2FEA-45EE-BC7F-F4D7A7678CE8}" presName="parentText" presStyleLbl="node1" presStyleIdx="3" presStyleCnt="5" custScaleX="277778" custLinFactNeighborX="781" custLinFactNeighborY="-1081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CCE2ED-DAAF-4749-AA9D-C21B7BC6A65B}" type="pres">
      <dgm:prSet presAssocID="{F827187D-63B5-47E4-A78D-92C04C61B845}" presName="sp" presStyleCnt="0"/>
      <dgm:spPr/>
    </dgm:pt>
    <dgm:pt modelId="{CC3399F7-846C-4A55-ACD0-176D6A8D10A4}" type="pres">
      <dgm:prSet presAssocID="{0BECF8A3-8788-452E-9FA6-E1DA0BE8F7D7}" presName="linNode" presStyleCnt="0"/>
      <dgm:spPr/>
    </dgm:pt>
    <dgm:pt modelId="{7BE1D4FA-6772-48E1-A8A9-B65900C0BB6E}" type="pres">
      <dgm:prSet presAssocID="{0BECF8A3-8788-452E-9FA6-E1DA0BE8F7D7}" presName="parentText" presStyleLbl="node1" presStyleIdx="4" presStyleCnt="5" custScaleX="277778" custScaleY="101921" custLinFactNeighborX="781" custLinFactNeighborY="-2448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D9C952-0136-4D56-8F79-6B14C40716D5}" type="presOf" srcId="{67C51F45-C9FD-428E-A82A-399FF6FB575F}" destId="{55912AD5-EE85-44B4-8501-77B6CC98C1E0}" srcOrd="0" destOrd="0" presId="urn:microsoft.com/office/officeart/2005/8/layout/vList5"/>
    <dgm:cxn modelId="{FF21EE79-DEAE-40F2-8CD0-EF1B08826136}" srcId="{D2BBA805-8751-45DF-A32B-124C4D5791A8}" destId="{53F404C1-0EAD-43E2-9BD2-4A4E7CE64018}" srcOrd="2" destOrd="0" parTransId="{740D3629-EBAA-4A92-9850-B2C48D5ABFA9}" sibTransId="{3715BA0F-A625-440B-9663-55A665255789}"/>
    <dgm:cxn modelId="{5745990B-8C0E-47E9-AF6A-40BD8630178C}" type="presOf" srcId="{53F404C1-0EAD-43E2-9BD2-4A4E7CE64018}" destId="{4323F4A4-3B44-4537-AE8B-8EA1B6F2ADA9}" srcOrd="0" destOrd="0" presId="urn:microsoft.com/office/officeart/2005/8/layout/vList5"/>
    <dgm:cxn modelId="{01734F18-C7BC-49A0-90A6-0E520E4B9C84}" srcId="{D2BBA805-8751-45DF-A32B-124C4D5791A8}" destId="{328043D4-2FEA-45EE-BC7F-F4D7A7678CE8}" srcOrd="3" destOrd="0" parTransId="{C50E33E2-1DC9-45EC-91AB-9782BED23D3D}" sibTransId="{F827187D-63B5-47E4-A78D-92C04C61B845}"/>
    <dgm:cxn modelId="{972D446A-C04F-4C91-9202-42B2A756353E}" srcId="{D2BBA805-8751-45DF-A32B-124C4D5791A8}" destId="{0BECF8A3-8788-452E-9FA6-E1DA0BE8F7D7}" srcOrd="4" destOrd="0" parTransId="{1E27BB78-F3D5-4FCB-8A16-2039BD517D0C}" sibTransId="{A5968C80-4AD1-482D-A996-813E935FDA16}"/>
    <dgm:cxn modelId="{E56F3B6A-CE2A-419F-880F-44C8ADD7CC86}" srcId="{D2BBA805-8751-45DF-A32B-124C4D5791A8}" destId="{67C51F45-C9FD-428E-A82A-399FF6FB575F}" srcOrd="1" destOrd="0" parTransId="{85304029-7456-48D9-8C47-9D6FC26A2DBB}" sibTransId="{52536237-02C4-4B31-A52C-6D87A6063E2C}"/>
    <dgm:cxn modelId="{71A4E3A9-9F98-473D-A60B-56A9D3FBC2F6}" srcId="{D2BBA805-8751-45DF-A32B-124C4D5791A8}" destId="{DD7BD0BF-0AE8-4F7C-8EDF-BB3B508B258F}" srcOrd="0" destOrd="0" parTransId="{136E50D6-7D30-4B97-BF7F-F9BB23819237}" sibTransId="{E2794A81-F69A-4AF7-9879-E4BF9CA48191}"/>
    <dgm:cxn modelId="{8DFBB1A4-7F44-47D7-BBB0-5E8FC2E2F1E9}" type="presOf" srcId="{DD7BD0BF-0AE8-4F7C-8EDF-BB3B508B258F}" destId="{FC2D37FC-F15A-48C6-AEB0-D6552CF67CEC}" srcOrd="0" destOrd="0" presId="urn:microsoft.com/office/officeart/2005/8/layout/vList5"/>
    <dgm:cxn modelId="{2615E544-F43E-428D-9C58-5075CA5802D9}" type="presOf" srcId="{328043D4-2FEA-45EE-BC7F-F4D7A7678CE8}" destId="{6627699D-B6FA-4FD0-8C7B-C5271AA71CE8}" srcOrd="0" destOrd="0" presId="urn:microsoft.com/office/officeart/2005/8/layout/vList5"/>
    <dgm:cxn modelId="{F9003A51-70DA-4898-801F-D50BBC61DDBC}" type="presOf" srcId="{D2BBA805-8751-45DF-A32B-124C4D5791A8}" destId="{A2BBEC86-9077-41DC-9B59-27F0BE4B3930}" srcOrd="0" destOrd="0" presId="urn:microsoft.com/office/officeart/2005/8/layout/vList5"/>
    <dgm:cxn modelId="{4A4CB787-63BD-4637-A3FD-6845CB2E28E1}" type="presOf" srcId="{0BECF8A3-8788-452E-9FA6-E1DA0BE8F7D7}" destId="{7BE1D4FA-6772-48E1-A8A9-B65900C0BB6E}" srcOrd="0" destOrd="0" presId="urn:microsoft.com/office/officeart/2005/8/layout/vList5"/>
    <dgm:cxn modelId="{DF9D9059-F42D-40DC-BB9F-E36D8D43BD30}" type="presParOf" srcId="{A2BBEC86-9077-41DC-9B59-27F0BE4B3930}" destId="{777F2B52-3855-4F20-B56D-301558430A41}" srcOrd="0" destOrd="0" presId="urn:microsoft.com/office/officeart/2005/8/layout/vList5"/>
    <dgm:cxn modelId="{4955DC95-98B9-4AE1-B1F6-EBCE2BC1B963}" type="presParOf" srcId="{777F2B52-3855-4F20-B56D-301558430A41}" destId="{FC2D37FC-F15A-48C6-AEB0-D6552CF67CEC}" srcOrd="0" destOrd="0" presId="urn:microsoft.com/office/officeart/2005/8/layout/vList5"/>
    <dgm:cxn modelId="{671900F8-DECD-4422-896E-5D91DE26E099}" type="presParOf" srcId="{A2BBEC86-9077-41DC-9B59-27F0BE4B3930}" destId="{BE2D4ED0-CD6A-4EFB-8354-16269248FCC8}" srcOrd="1" destOrd="0" presId="urn:microsoft.com/office/officeart/2005/8/layout/vList5"/>
    <dgm:cxn modelId="{0F378497-8646-4D77-9300-2CDFA50AD690}" type="presParOf" srcId="{A2BBEC86-9077-41DC-9B59-27F0BE4B3930}" destId="{B3BA6ED1-94BD-4652-ABDC-363DFAD6E78E}" srcOrd="2" destOrd="0" presId="urn:microsoft.com/office/officeart/2005/8/layout/vList5"/>
    <dgm:cxn modelId="{8AFE3B97-F139-4C03-87B3-2A41F6822CA6}" type="presParOf" srcId="{B3BA6ED1-94BD-4652-ABDC-363DFAD6E78E}" destId="{55912AD5-EE85-44B4-8501-77B6CC98C1E0}" srcOrd="0" destOrd="0" presId="urn:microsoft.com/office/officeart/2005/8/layout/vList5"/>
    <dgm:cxn modelId="{CAB54F3A-82F8-483B-88E2-88C1869D9CA0}" type="presParOf" srcId="{A2BBEC86-9077-41DC-9B59-27F0BE4B3930}" destId="{29F57AE3-5E19-4E51-94B0-E90DDA1C462A}" srcOrd="3" destOrd="0" presId="urn:microsoft.com/office/officeart/2005/8/layout/vList5"/>
    <dgm:cxn modelId="{74DA5549-C41C-432E-8E11-1C06BDAE1091}" type="presParOf" srcId="{A2BBEC86-9077-41DC-9B59-27F0BE4B3930}" destId="{10924904-D84E-4C82-A38E-DE567371368E}" srcOrd="4" destOrd="0" presId="urn:microsoft.com/office/officeart/2005/8/layout/vList5"/>
    <dgm:cxn modelId="{83447841-4A87-47A3-ACF5-DE238A084411}" type="presParOf" srcId="{10924904-D84E-4C82-A38E-DE567371368E}" destId="{4323F4A4-3B44-4537-AE8B-8EA1B6F2ADA9}" srcOrd="0" destOrd="0" presId="urn:microsoft.com/office/officeart/2005/8/layout/vList5"/>
    <dgm:cxn modelId="{AE7507F8-9FC3-483E-A9D4-51095EDF4C88}" type="presParOf" srcId="{A2BBEC86-9077-41DC-9B59-27F0BE4B3930}" destId="{133EE5E6-2CD2-47C6-9870-3F5D3E6C16E0}" srcOrd="5" destOrd="0" presId="urn:microsoft.com/office/officeart/2005/8/layout/vList5"/>
    <dgm:cxn modelId="{5BCAB7A9-A4C7-498E-905D-069C7EDF1724}" type="presParOf" srcId="{A2BBEC86-9077-41DC-9B59-27F0BE4B3930}" destId="{CFB6910D-007C-4397-868A-F34B41FD1164}" srcOrd="6" destOrd="0" presId="urn:microsoft.com/office/officeart/2005/8/layout/vList5"/>
    <dgm:cxn modelId="{2EB016DF-C55C-4A5F-8994-D3E984AED377}" type="presParOf" srcId="{CFB6910D-007C-4397-868A-F34B41FD1164}" destId="{6627699D-B6FA-4FD0-8C7B-C5271AA71CE8}" srcOrd="0" destOrd="0" presId="urn:microsoft.com/office/officeart/2005/8/layout/vList5"/>
    <dgm:cxn modelId="{80C5ABEB-7954-4FC0-B22C-B7A257666ED9}" type="presParOf" srcId="{A2BBEC86-9077-41DC-9B59-27F0BE4B3930}" destId="{94CCE2ED-DAAF-4749-AA9D-C21B7BC6A65B}" srcOrd="7" destOrd="0" presId="urn:microsoft.com/office/officeart/2005/8/layout/vList5"/>
    <dgm:cxn modelId="{B130EDC3-BA10-4394-AC00-485AAA987A70}" type="presParOf" srcId="{A2BBEC86-9077-41DC-9B59-27F0BE4B3930}" destId="{CC3399F7-846C-4A55-ACD0-176D6A8D10A4}" srcOrd="8" destOrd="0" presId="urn:microsoft.com/office/officeart/2005/8/layout/vList5"/>
    <dgm:cxn modelId="{532E9131-AA9C-4D91-862E-0795C1DB0DD0}" type="presParOf" srcId="{CC3399F7-846C-4A55-ACD0-176D6A8D10A4}" destId="{7BE1D4FA-6772-48E1-A8A9-B65900C0BB6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D37FC-F15A-48C6-AEB0-D6552CF67CEC}">
      <dsp:nvSpPr>
        <dsp:cNvPr id="0" name=""/>
        <dsp:cNvSpPr/>
      </dsp:nvSpPr>
      <dsp:spPr>
        <a:xfrm>
          <a:off x="8" y="1866"/>
          <a:ext cx="6061628" cy="706924"/>
        </a:xfrm>
        <a:prstGeom prst="roundRect">
          <a:avLst/>
        </a:prstGeom>
        <a:solidFill>
          <a:srgbClr val="0066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200" kern="1200" dirty="0" smtClean="0">
              <a:cs typeface="B Titr" panose="00000700000000000000" pitchFamily="2" charset="-78"/>
            </a:rPr>
            <a:t>تشریح آناتومی پوست و فازهای پاسخ بدن- طبقه‌بندی عمق و وسعت سوختگی</a:t>
          </a:r>
          <a:r>
            <a:rPr lang="en-US" sz="1200" kern="1200" dirty="0" smtClean="0">
              <a:cs typeface="B Titr" panose="00000700000000000000" pitchFamily="2" charset="-78"/>
            </a:rPr>
            <a:t> (Rule of 9s, Lund-Browder)- </a:t>
          </a:r>
          <a:r>
            <a:rPr lang="fa-IR" sz="1200" kern="1200" dirty="0" smtClean="0">
              <a:cs typeface="B Titr" panose="00000700000000000000" pitchFamily="2" charset="-78"/>
            </a:rPr>
            <a:t>اصول تریاژ اولیه و ارزیابی</a:t>
          </a:r>
          <a:r>
            <a:rPr lang="en-US" sz="1200" kern="1200" dirty="0" smtClean="0">
              <a:cs typeface="B Titr" panose="00000700000000000000" pitchFamily="2" charset="-78"/>
            </a:rPr>
            <a:t> ABC</a:t>
          </a:r>
          <a:endParaRPr lang="en-US" sz="1200" kern="1200" dirty="0">
            <a:cs typeface="B Titr" panose="00000700000000000000" pitchFamily="2" charset="-78"/>
          </a:endParaRPr>
        </a:p>
      </dsp:txBody>
      <dsp:txXfrm>
        <a:off x="34517" y="36375"/>
        <a:ext cx="5992610" cy="637906"/>
      </dsp:txXfrm>
    </dsp:sp>
    <dsp:sp modelId="{55912AD5-EE85-44B4-8501-77B6CC98C1E0}">
      <dsp:nvSpPr>
        <dsp:cNvPr id="0" name=""/>
        <dsp:cNvSpPr/>
      </dsp:nvSpPr>
      <dsp:spPr>
        <a:xfrm>
          <a:off x="14040" y="717584"/>
          <a:ext cx="6053508" cy="706924"/>
        </a:xfrm>
        <a:prstGeom prst="roundRect">
          <a:avLst/>
        </a:prstGeom>
        <a:solidFill>
          <a:srgbClr val="098443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200" kern="1200" dirty="0" smtClean="0">
              <a:cs typeface="B Titr" panose="00000700000000000000" pitchFamily="2" charset="-78"/>
            </a:rPr>
            <a:t>مدیریت راه هوایی و تهویه مکانیکی- احیای مایعات</a:t>
          </a:r>
          <a:r>
            <a:rPr lang="en-US" sz="1200" kern="1200" dirty="0" smtClean="0">
              <a:cs typeface="B Titr" panose="00000700000000000000" pitchFamily="2" charset="-78"/>
            </a:rPr>
            <a:t> (</a:t>
          </a:r>
          <a:r>
            <a:rPr lang="fa-IR" sz="1200" kern="1200" dirty="0" smtClean="0">
              <a:cs typeface="B Titr" panose="00000700000000000000" pitchFamily="2" charset="-78"/>
            </a:rPr>
            <a:t>فرمول</a:t>
          </a:r>
          <a:r>
            <a:rPr lang="en-US" sz="1200" kern="1200" dirty="0" smtClean="0">
              <a:cs typeface="B Titr" panose="00000700000000000000" pitchFamily="2" charset="-78"/>
            </a:rPr>
            <a:t> Parkland, Consensus)- </a:t>
          </a:r>
          <a:r>
            <a:rPr lang="fa-IR" sz="1200" kern="1200" dirty="0" smtClean="0">
              <a:cs typeface="B Titr" panose="00000700000000000000" pitchFamily="2" charset="-78"/>
            </a:rPr>
            <a:t>پایش</a:t>
          </a:r>
          <a:r>
            <a:rPr lang="en-US" sz="1200" kern="1200" dirty="0" smtClean="0">
              <a:cs typeface="B Titr" panose="00000700000000000000" pitchFamily="2" charset="-78"/>
            </a:rPr>
            <a:t> I/O</a:t>
          </a:r>
          <a:r>
            <a:rPr lang="fa-IR" sz="1200" kern="1200" dirty="0" smtClean="0">
              <a:cs typeface="B Titr" panose="00000700000000000000" pitchFamily="2" charset="-78"/>
            </a:rPr>
            <a:t>، کنترل شوک، حفظ دمای بدن</a:t>
          </a:r>
          <a:endParaRPr lang="en-US" sz="1200" kern="1200" dirty="0">
            <a:cs typeface="B Titr" panose="00000700000000000000" pitchFamily="2" charset="-78"/>
          </a:endParaRPr>
        </a:p>
      </dsp:txBody>
      <dsp:txXfrm>
        <a:off x="48549" y="752093"/>
        <a:ext cx="5984490" cy="637906"/>
      </dsp:txXfrm>
    </dsp:sp>
    <dsp:sp modelId="{4323F4A4-3B44-4537-AE8B-8EA1B6F2ADA9}">
      <dsp:nvSpPr>
        <dsp:cNvPr id="0" name=""/>
        <dsp:cNvSpPr/>
      </dsp:nvSpPr>
      <dsp:spPr>
        <a:xfrm>
          <a:off x="0" y="1434922"/>
          <a:ext cx="6067532" cy="706924"/>
        </a:xfrm>
        <a:prstGeom prst="roundRect">
          <a:avLst/>
        </a:prstGeom>
        <a:solidFill>
          <a:srgbClr val="00CC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200" kern="1200" dirty="0" smtClean="0">
              <a:cs typeface="B Titr" panose="00000700000000000000" pitchFamily="2" charset="-78"/>
            </a:rPr>
            <a:t>تعبیه کاتتر ورید محیطی و مرکزی</a:t>
          </a:r>
          <a:r>
            <a:rPr lang="en-US" sz="1200" kern="1200" dirty="0" smtClean="0">
              <a:cs typeface="B Titr" panose="00000700000000000000" pitchFamily="2" charset="-78"/>
            </a:rPr>
            <a:t> (Peripheral/Central IV)- </a:t>
          </a:r>
          <a:r>
            <a:rPr lang="fa-IR" sz="1200" kern="1200" dirty="0" smtClean="0">
              <a:cs typeface="B Titr" panose="00000700000000000000" pitchFamily="2" charset="-78"/>
            </a:rPr>
            <a:t>تعبیه کاتتر ادراری و</a:t>
          </a:r>
          <a:r>
            <a:rPr lang="en-US" sz="1200" kern="1200" dirty="0" smtClean="0">
              <a:cs typeface="B Titr" panose="00000700000000000000" pitchFamily="2" charset="-78"/>
            </a:rPr>
            <a:t> NG Tube- </a:t>
          </a:r>
          <a:endParaRPr lang="en-US" sz="1200" kern="1200" dirty="0">
            <a:solidFill>
              <a:schemeClr val="tx1"/>
            </a:solidFill>
            <a:cs typeface="B Titr" panose="00000700000000000000" pitchFamily="2" charset="-78"/>
          </a:endParaRPr>
        </a:p>
      </dsp:txBody>
      <dsp:txXfrm>
        <a:off x="34509" y="1469431"/>
        <a:ext cx="5998514" cy="637906"/>
      </dsp:txXfrm>
    </dsp:sp>
    <dsp:sp modelId="{6627699D-B6FA-4FD0-8C7B-C5271AA71CE8}">
      <dsp:nvSpPr>
        <dsp:cNvPr id="0" name=""/>
        <dsp:cNvSpPr/>
      </dsp:nvSpPr>
      <dsp:spPr>
        <a:xfrm>
          <a:off x="5920" y="2152252"/>
          <a:ext cx="6061628" cy="706924"/>
        </a:xfrm>
        <a:prstGeom prst="roundRect">
          <a:avLst/>
        </a:prstGeom>
        <a:solidFill>
          <a:srgbClr val="00CC99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200" kern="1200" dirty="0" smtClean="0">
              <a:cs typeface="B Titr" panose="00000700000000000000" pitchFamily="2" charset="-78"/>
            </a:rPr>
            <a:t>استفاده صحیح از آنتی‌بیوتیک‌های موضعی و سیستمیک- اصول استریلیته و تکنیک پانسمان استریل- علائم عفونت زودرس</a:t>
          </a:r>
          <a:endParaRPr lang="en-US" sz="1200" kern="1200" dirty="0">
            <a:solidFill>
              <a:schemeClr val="tx1"/>
            </a:solidFill>
            <a:cs typeface="B Titr" panose="00000700000000000000" pitchFamily="2" charset="-78"/>
          </a:endParaRPr>
        </a:p>
      </dsp:txBody>
      <dsp:txXfrm>
        <a:off x="40429" y="2186761"/>
        <a:ext cx="5992610" cy="637906"/>
      </dsp:txXfrm>
    </dsp:sp>
    <dsp:sp modelId="{7BE1D4FA-6772-48E1-A8A9-B65900C0BB6E}">
      <dsp:nvSpPr>
        <dsp:cNvPr id="0" name=""/>
        <dsp:cNvSpPr/>
      </dsp:nvSpPr>
      <dsp:spPr>
        <a:xfrm>
          <a:off x="5920" y="2797858"/>
          <a:ext cx="6061628" cy="720504"/>
        </a:xfrm>
        <a:prstGeom prst="roundRect">
          <a:avLst/>
        </a:prstGeom>
        <a:solidFill>
          <a:srgbClr val="33CCCC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200" kern="1200" dirty="0" smtClean="0">
              <a:cs typeface="B Titr" panose="00000700000000000000" pitchFamily="2" charset="-78"/>
            </a:rPr>
            <a:t>انواع دبریدمان (مکانیکی، آنزیمی، جراحی)- انتخاب پانسمان براساس مرحله زخم- آشنایی با پانسمان‌های نوين سیلیکونی، نقره‌دار، فوم و بیولوژیک</a:t>
          </a:r>
          <a:endParaRPr lang="en-US" sz="1200" kern="1200" dirty="0" smtClean="0">
            <a:cs typeface="B Titr" panose="00000700000000000000" pitchFamily="2" charset="-78"/>
          </a:endParaRP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200" kern="1200" dirty="0" smtClean="0">
              <a:cs typeface="B Titr" panose="00000700000000000000" pitchFamily="2" charset="-78"/>
            </a:rPr>
            <a:t>ارزیابی اندام‌ها در سوختگی عمقی- مانیتورینگ فشار داخل کمپارتمان- اندیکاسیون‌های فاشیوتومی و ارجاع اورژانسی</a:t>
          </a:r>
          <a:endParaRPr lang="en-US" sz="1200" kern="1200" dirty="0">
            <a:solidFill>
              <a:schemeClr val="tx1"/>
            </a:solidFill>
            <a:cs typeface="B Titr" panose="00000700000000000000" pitchFamily="2" charset="-78"/>
          </a:endParaRPr>
        </a:p>
      </dsp:txBody>
      <dsp:txXfrm>
        <a:off x="41092" y="2833030"/>
        <a:ext cx="5991284" cy="650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B Titr" panose="00000700000000000000" pitchFamily="2" charset="-78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B Titr" panose="00000700000000000000" pitchFamily="2" charset="-78"/>
              </a:defRPr>
            </a:lvl1pPr>
          </a:lstStyle>
          <a:p>
            <a:fld id="{C4233331-5E6B-4329-92F9-27C94D476429}" type="datetimeFigureOut">
              <a:rPr lang="en-US" smtClean="0"/>
              <a:pPr/>
              <a:t>9/16/2025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B Titr" panose="00000700000000000000" pitchFamily="2" charset="-78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B Titr" panose="00000700000000000000" pitchFamily="2" charset="-78"/>
              </a:defRPr>
            </a:lvl1pPr>
          </a:lstStyle>
          <a:p>
            <a:fld id="{D1DF5E27-A140-4342-815F-6C09E81BF9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914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DF5E27-A140-4342-815F-6C09E81BF9C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02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dirty="0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C80E1C-D393-4AB1-A2FD-85343DB56F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32A1999-9BE4-4261-95DF-74893FA52F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0EB958-2A69-4524-B993-7F0C3C7C14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E76A2-078E-47DC-926E-768296FAFBAD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2058570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Low" rtl="1">
              <a:defRPr/>
            </a:lvl1pPr>
            <a:lvl2pPr algn="justLow" rtl="1">
              <a:defRPr/>
            </a:lvl2pPr>
            <a:lvl3pPr algn="justLow" rtl="1">
              <a:defRPr/>
            </a:lvl3pPr>
            <a:lvl4pPr algn="justLow" rtl="1">
              <a:defRPr/>
            </a:lvl4pPr>
            <a:lvl5pPr algn="justLow" rtl="1">
              <a:defRPr/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C22762F-DDF2-4C21-AFDB-881E10A8D3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261BA92-9053-462E-9B2D-6E54205056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96CB1DD-457F-421B-ACC5-A51652EFC9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3207C-B3DE-4335-A45B-AEE0BF6D84FB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3609306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 algn="justLow" rtl="1">
              <a:defRPr/>
            </a:lvl1pPr>
            <a:lvl2pPr algn="justLow" rtl="1">
              <a:defRPr/>
            </a:lvl2pPr>
            <a:lvl3pPr algn="justLow" rtl="1">
              <a:defRPr/>
            </a:lvl3pPr>
            <a:lvl4pPr algn="justLow" rtl="1">
              <a:defRPr/>
            </a:lvl4pPr>
            <a:lvl5pPr algn="justLow" rtl="1">
              <a:defRPr/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6B283CF-A275-4605-9991-0C6AA61ED9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72ADD4C-5B61-451C-95E7-E27B8F0165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C7CD13-B6D4-4117-87D5-ACB39F9438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5A4A71-F89B-47C6-8B3E-2A1CA3C5F5C2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109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Low" rtl="1">
              <a:defRPr/>
            </a:lvl1pPr>
            <a:lvl2pPr algn="justLow" rtl="1">
              <a:defRPr/>
            </a:lvl2pPr>
            <a:lvl3pPr algn="justLow" rtl="1">
              <a:defRPr/>
            </a:lvl3pPr>
            <a:lvl4pPr algn="justLow" rtl="1">
              <a:defRPr/>
            </a:lvl4pPr>
            <a:lvl5pPr algn="justLow" rtl="1">
              <a:defRPr/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CADBC2-46EE-458A-92B3-DE1F5BB268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8660BC9-976C-4903-BF24-DDDA4A2DD7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981C2D-DDA2-413F-B440-3F95E61C4C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7D2D2-1FF4-452F-A2BE-C2B4F5887372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1547573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dirty="0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1FF35E-7142-4695-BB9A-0CB746CD10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1287A4-F7A9-457A-8220-61D3A36F09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9B609FB-F211-4DB0-9E7A-E742E82C05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8387B-830E-49BF-980F-37C191398D43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2361931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algn="justLow" rtl="1">
              <a:defRPr sz="2800"/>
            </a:lvl1pPr>
            <a:lvl2pPr algn="justLow" rtl="1">
              <a:defRPr sz="2400"/>
            </a:lvl2pPr>
            <a:lvl3pPr algn="justLow" rtl="1">
              <a:defRPr sz="2000"/>
            </a:lvl3pPr>
            <a:lvl4pPr algn="justLow" rtl="1">
              <a:defRPr sz="1800"/>
            </a:lvl4pPr>
            <a:lvl5pPr algn="justLow" rtl="1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algn="justLow" rtl="1">
              <a:defRPr sz="2800"/>
            </a:lvl1pPr>
            <a:lvl2pPr algn="justLow" rtl="1">
              <a:defRPr sz="2400"/>
            </a:lvl2pPr>
            <a:lvl3pPr algn="justLow" rtl="1">
              <a:defRPr sz="2000"/>
            </a:lvl3pPr>
            <a:lvl4pPr algn="justLow" rtl="1">
              <a:defRPr sz="1800"/>
            </a:lvl4pPr>
            <a:lvl5pPr algn="justLow" rtl="1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FB0EA7-2861-460C-8035-A14FA86316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65FC4-37B8-40D3-83C7-AFF2A2C0CC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A7D9431-3808-4D54-9896-A339C0546D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C149C-CDF8-4D53-87CC-A48A4D57BE61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2450625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algn="justLow" rtl="1">
              <a:defRPr sz="2400"/>
            </a:lvl1pPr>
            <a:lvl2pPr algn="justLow" rtl="1">
              <a:defRPr sz="2000"/>
            </a:lvl2pPr>
            <a:lvl3pPr algn="justLow" rtl="1">
              <a:defRPr sz="1800"/>
            </a:lvl3pPr>
            <a:lvl4pPr algn="justLow" rtl="1">
              <a:defRPr sz="1600"/>
            </a:lvl4pPr>
            <a:lvl5pPr algn="justLow" rtl="1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algn="justLow" rtl="1">
              <a:defRPr sz="2400"/>
            </a:lvl1pPr>
            <a:lvl2pPr algn="justLow" rtl="1">
              <a:defRPr sz="2000"/>
            </a:lvl2pPr>
            <a:lvl3pPr algn="justLow" rtl="1">
              <a:defRPr sz="1800"/>
            </a:lvl3pPr>
            <a:lvl4pPr algn="justLow" rtl="1">
              <a:defRPr sz="1600"/>
            </a:lvl4pPr>
            <a:lvl5pPr algn="justLow" rtl="1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15D44D5-7E22-4392-BD45-7383EEBF8C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E0CE2E7-8E95-4CDA-9B67-868E1B4BE1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69590AF-BBB0-475A-8832-C7B60B8B3B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568E6-2A84-4372-B8E4-96E38AB2A508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2965275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7F9DEB5-D257-4BF0-AFF8-908AFCB3F3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20438B0-C41D-49D3-83A6-5EEEFD71A2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E510870-EB4F-4FE5-B7B6-9D3A99B5D9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35035-09E2-45CC-A74A-6E1DCACB4917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1803385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7BA889C-5D47-43BC-AF87-1C62E2BEC8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696D3CA-BD11-414F-A597-4BA8B3A9B6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DC5969D-7C59-4421-A2E8-D7B401A850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BA760-FC8A-4627-8F35-43A46E899A40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750757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algn="justLow" rtl="1">
              <a:defRPr sz="3200"/>
            </a:lvl1pPr>
            <a:lvl2pPr algn="justLow" rtl="1">
              <a:defRPr sz="2800"/>
            </a:lvl2pPr>
            <a:lvl3pPr algn="justLow" rtl="1">
              <a:defRPr sz="2400"/>
            </a:lvl3pPr>
            <a:lvl4pPr algn="justLow" rtl="1">
              <a:defRPr sz="2000"/>
            </a:lvl4pPr>
            <a:lvl5pPr algn="justLow" rtl="1"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algn="justLow" rtl="1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CCEDB7-DACF-4D08-942A-FC48272FFA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76272B-361C-4638-BD74-966667A753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52B4E0-2B62-49CF-8AE2-6834655557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1706D-CBDA-4D52-B3C1-1BD2EBCA0C94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644665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 algn="justLow" rtl="1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036C5D-0943-4516-922B-E65ABC2B45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F3ADA3-D903-4F54-901A-5E7CA6F44D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CE7F93-24D9-4D0F-8B5D-236B3A6ECC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84706-3816-4C2E-9EF0-6A1F63A92E28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  <p:extLst>
      <p:ext uri="{BB962C8B-B14F-4D97-AF65-F5344CB8AC3E}">
        <p14:creationId xmlns:p14="http://schemas.microsoft.com/office/powerpoint/2010/main" val="300767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DAACF15-0895-4799-90CC-833924842D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n-US" dirty="0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2BCC06C-E37F-4069-A40C-71D27EC1EC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/>
            <a:r>
              <a:rPr lang="es-ES" altLang="en-US" dirty="0"/>
              <a:t>Haga clic para modificar el estilo de texto del patrón</a:t>
            </a:r>
          </a:p>
          <a:p>
            <a:pPr lvl="2"/>
            <a:r>
              <a:rPr lang="es-ES" altLang="en-US" dirty="0"/>
              <a:t>Segundo nivel</a:t>
            </a:r>
          </a:p>
          <a:p>
            <a:pPr lvl="3"/>
            <a:r>
              <a:rPr lang="es-ES" altLang="en-US" dirty="0"/>
              <a:t>Tercer nivel</a:t>
            </a:r>
          </a:p>
          <a:p>
            <a:pPr lvl="4"/>
            <a:r>
              <a:rPr lang="es-ES" altLang="en-US" dirty="0"/>
              <a:t>Cuarto nivel</a:t>
            </a:r>
          </a:p>
          <a:p>
            <a:pPr lvl="5"/>
            <a:r>
              <a:rPr lang="es-ES" altLang="en-US" dirty="0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B8BA3BA-580E-4D71-AB5C-67FC8008DF8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B Titr" panose="00000700000000000000" pitchFamily="2" charset="-78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4AEB3F-7C47-43B0-91F7-3CCD1C4FF7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B Titr" panose="00000700000000000000" pitchFamily="2" charset="-78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CAAEBE3-8204-4697-BD50-FD37EEACA34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cs typeface="B Titr" panose="00000700000000000000" pitchFamily="2" charset="-78"/>
              </a:defRPr>
            </a:lvl1pPr>
          </a:lstStyle>
          <a:p>
            <a:pPr>
              <a:defRPr/>
            </a:pPr>
            <a:fld id="{2FA993B4-7EF9-4216-A631-944556567B8D}" type="slidenum">
              <a:rPr lang="es-ES" altLang="en-US" smtClean="0"/>
              <a:pPr>
                <a:defRPr/>
              </a:pPr>
              <a:t>‹#›</a:t>
            </a:fld>
            <a:endParaRPr lang="es-E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B Nazanin" panose="00000400000000000000" pitchFamily="2" charset="-7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r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B Nazanin" panose="00000400000000000000" pitchFamily="2" charset="-78"/>
        </a:defRPr>
      </a:lvl1pPr>
      <a:lvl2pPr marL="742950" indent="-285750" algn="justLow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B Nazanin" panose="00000400000000000000" pitchFamily="2" charset="-78"/>
        </a:defRPr>
      </a:lvl2pPr>
      <a:lvl3pPr marL="1143000" indent="-228600" algn="justLow" rtl="1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B Nazanin" panose="00000400000000000000" pitchFamily="2" charset="-78"/>
        </a:defRPr>
      </a:lvl3pPr>
      <a:lvl4pPr marL="1600200" indent="-228600" algn="justLow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B Nazanin" panose="00000400000000000000" pitchFamily="2" charset="-78"/>
        </a:defRPr>
      </a:lvl4pPr>
      <a:lvl5pPr marL="2057400" indent="-228600" algn="justLow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B Nazanin" panose="00000400000000000000" pitchFamily="2" charset="-78"/>
        </a:defRPr>
      </a:lvl5pPr>
      <a:lvl6pPr marL="2514600" indent="-228600" algn="justLow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B Titr" panose="00000700000000000000" pitchFamily="2" charset="-7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4531"/>
            <a:ext cx="9501105" cy="691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cs typeface="B Titr" panose="00000700000000000000" pitchFamily="2" charset="-78"/>
              </a:rPr>
              <a:t>فازهای پاسخ بدن به ترومای </a:t>
            </a:r>
            <a:r>
              <a:rPr lang="fa-IR" b="1" dirty="0" smtClean="0">
                <a:cs typeface="B Titr" panose="00000700000000000000" pitchFamily="2" charset="-78"/>
              </a:rPr>
              <a:t>سوختگی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844824"/>
            <a:ext cx="8229600" cy="4525963"/>
          </a:xfrm>
        </p:spPr>
        <p:txBody>
          <a:bodyPr/>
          <a:lstStyle/>
          <a:p>
            <a:pPr marL="0" indent="0" algn="r" rtl="1">
              <a:buNone/>
            </a:pPr>
            <a:r>
              <a:rPr lang="fa-IR" dirty="0" smtClean="0"/>
              <a:t>پس </a:t>
            </a:r>
            <a:r>
              <a:rPr lang="fa-IR" dirty="0"/>
              <a:t>از یک سوختگی قابل توجه، بدن وارد یک پاسخ سیستمیک می‌شود که در سه فاز شناخته می‌شود:</a:t>
            </a:r>
          </a:p>
          <a:p>
            <a:pPr marL="0" indent="0" algn="r" rtl="1">
              <a:buNone/>
            </a:pPr>
            <a:r>
              <a:rPr lang="fa-IR" b="1" dirty="0"/>
              <a:t>فاز شوک هیپوولمیک (0–48 ساعت اول)</a:t>
            </a:r>
            <a:endParaRPr lang="fa-IR" dirty="0"/>
          </a:p>
          <a:p>
            <a:pPr marL="457200" lvl="1" indent="0" algn="r" rtl="1">
              <a:buNone/>
            </a:pPr>
            <a:r>
              <a:rPr lang="fa-IR" dirty="0"/>
              <a:t>افزایش نفوذپذیری مویرگی و نشت پلاسما</a:t>
            </a:r>
          </a:p>
          <a:p>
            <a:pPr marL="457200" lvl="1" indent="0" algn="r" rtl="1">
              <a:buNone/>
            </a:pPr>
            <a:r>
              <a:rPr lang="fa-IR" dirty="0"/>
              <a:t>کاهش حجم داخل عروقی → هیپوتانسیون، تاکی‌کاردی</a:t>
            </a:r>
          </a:p>
          <a:p>
            <a:pPr marL="457200" lvl="1" indent="0" algn="r" rtl="1">
              <a:buNone/>
            </a:pPr>
            <a:r>
              <a:rPr lang="fa-IR" dirty="0"/>
              <a:t>کاهش برون‌ده ادراری</a:t>
            </a:r>
          </a:p>
          <a:p>
            <a:pPr marL="457200" lvl="1" indent="0" algn="r" rtl="1">
              <a:buNone/>
            </a:pPr>
            <a:r>
              <a:rPr lang="fa-IR" dirty="0"/>
              <a:t>نیاز به احیای مایعات طبق فرمول‌های استاندارد (مثال: Parkland)</a:t>
            </a:r>
          </a:p>
          <a:p>
            <a:pPr marL="0" indent="0" algn="r" rtl="1">
              <a:buNone/>
            </a:pPr>
            <a:r>
              <a:rPr lang="fa-IR" b="1" dirty="0"/>
              <a:t>فاز هیپرمتابولیک (روز 2 به بعد)</a:t>
            </a:r>
            <a:endParaRPr lang="fa-IR" dirty="0"/>
          </a:p>
          <a:p>
            <a:pPr marL="457200" lvl="1" indent="0" algn="r" rtl="1">
              <a:buNone/>
            </a:pPr>
            <a:r>
              <a:rPr lang="fa-IR" dirty="0"/>
              <a:t>افزایش نیاز انرژی تا دو برابر حالت عادی</a:t>
            </a:r>
          </a:p>
          <a:p>
            <a:pPr marL="457200" lvl="1" indent="0" algn="r" rtl="1">
              <a:buNone/>
            </a:pPr>
            <a:r>
              <a:rPr lang="fa-IR" dirty="0"/>
              <a:t>افزایش ضربان قلب، مصرف اکسیژن، تجزیه پروتئین</a:t>
            </a:r>
          </a:p>
          <a:p>
            <a:pPr marL="0" indent="0" algn="r" rtl="1">
              <a:buNone/>
            </a:pPr>
            <a:r>
              <a:rPr lang="fa-IR" b="1" dirty="0"/>
              <a:t>فاز ترمیم/بازسازی</a:t>
            </a:r>
            <a:endParaRPr lang="fa-IR" dirty="0"/>
          </a:p>
          <a:p>
            <a:pPr marL="457200" lvl="1" indent="0" algn="r" rtl="1">
              <a:buNone/>
            </a:pPr>
            <a:r>
              <a:rPr lang="fa-IR" dirty="0"/>
              <a:t>تشکیل بافت گرانولاسیون</a:t>
            </a:r>
          </a:p>
          <a:p>
            <a:pPr marL="457200" lvl="1" indent="0" algn="r" rtl="1">
              <a:buNone/>
            </a:pPr>
            <a:r>
              <a:rPr lang="fa-IR" dirty="0"/>
              <a:t>اپی‌تلیالیزاسیون</a:t>
            </a:r>
          </a:p>
          <a:p>
            <a:pPr marL="457200" lvl="1" indent="0" algn="r" rtl="1">
              <a:buNone/>
            </a:pPr>
            <a:r>
              <a:rPr lang="fa-IR" dirty="0"/>
              <a:t>بازسازی آنتی‌بادی‌ها و ایمنی پوست</a:t>
            </a:r>
          </a:p>
          <a:p>
            <a:pPr marL="0" indent="0" algn="r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4293096"/>
            <a:ext cx="3588897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0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34" y="476672"/>
            <a:ext cx="8229600" cy="1143000"/>
          </a:xfrm>
        </p:spPr>
        <p:txBody>
          <a:bodyPr/>
          <a:lstStyle/>
          <a:p>
            <a:pPr rtl="1"/>
            <a:r>
              <a:rPr lang="fa-IR" sz="2400" b="1" dirty="0">
                <a:cs typeface="B Titr" panose="00000700000000000000" pitchFamily="2" charset="-78"/>
              </a:rPr>
              <a:t>پاسخ سیستمیک بدن به </a:t>
            </a:r>
            <a:r>
              <a:rPr lang="fa-IR" sz="2400" b="1" dirty="0" smtClean="0">
                <a:cs typeface="B Titr" panose="00000700000000000000" pitchFamily="2" charset="-78"/>
              </a:rPr>
              <a:t>سوختگی </a:t>
            </a:r>
            <a:r>
              <a:rPr lang="fa-IR" sz="2400" dirty="0" smtClean="0">
                <a:cs typeface="B Titr" panose="00000700000000000000" pitchFamily="2" charset="-78"/>
              </a:rPr>
              <a:t>سوختگی </a:t>
            </a:r>
            <a:r>
              <a:rPr lang="fa-IR" sz="2400" dirty="0">
                <a:cs typeface="B Titr" panose="00000700000000000000" pitchFamily="2" charset="-78"/>
              </a:rPr>
              <a:t>متوسط تا شدید (&gt;20% </a:t>
            </a:r>
            <a:r>
              <a:rPr lang="en-US" sz="2400" dirty="0">
                <a:cs typeface="B Titr" panose="00000700000000000000" pitchFamily="2" charset="-78"/>
              </a:rPr>
              <a:t>TBSA) </a:t>
            </a:r>
            <a:r>
              <a:rPr lang="fa-IR" sz="2400" dirty="0">
                <a:cs typeface="B Titr" panose="00000700000000000000" pitchFamily="2" charset="-78"/>
              </a:rPr>
              <a:t>باعث یک پاسخ التهابی شدید و سیستمیک می‌شود که با نام </a:t>
            </a:r>
            <a:r>
              <a:rPr lang="en-US" sz="2400" b="1" dirty="0">
                <a:cs typeface="B Titr" panose="00000700000000000000" pitchFamily="2" charset="-78"/>
              </a:rPr>
              <a:t>Burn Shock</a:t>
            </a:r>
            <a:r>
              <a:rPr lang="en-US" sz="2400" dirty="0">
                <a:cs typeface="B Titr" panose="00000700000000000000" pitchFamily="2" charset="-78"/>
              </a:rPr>
              <a:t> </a:t>
            </a:r>
            <a:r>
              <a:rPr lang="fa-IR" sz="2400" dirty="0">
                <a:cs typeface="B Titr" panose="00000700000000000000" pitchFamily="2" charset="-78"/>
              </a:rPr>
              <a:t>شناخته می‌شود</a:t>
            </a:r>
            <a:r>
              <a:rPr lang="fa-IR" sz="2400" dirty="0" smtClean="0">
                <a:cs typeface="B Titr" panose="00000700000000000000" pitchFamily="2" charset="-78"/>
              </a:rPr>
              <a:t>:</a:t>
            </a:r>
            <a:endParaRPr lang="en-US" sz="2400" dirty="0">
              <a:cs typeface="B Titr" panose="000007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48064" y="2420888"/>
            <a:ext cx="37444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الف</a:t>
            </a:r>
            <a:r>
              <a:rPr lang="fa-IR" sz="2000" b="1" dirty="0">
                <a:cs typeface="B Nazanin" panose="00000400000000000000" pitchFamily="2" charset="-78"/>
              </a:rPr>
              <a:t>) تغییرات قلبی-عروقی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افزایش نفوذپذیری عروق → خروج مایعات به فضای بین‌سلولی → هیپوولمی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کاهش برون‌ده قلبی و فشار خون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خطر </a:t>
            </a:r>
            <a:r>
              <a:rPr lang="fa-IR" sz="2000" b="1" dirty="0">
                <a:cs typeface="B Nazanin" panose="00000400000000000000" pitchFamily="2" charset="-78"/>
              </a:rPr>
              <a:t>شوک هیپوولمیک</a:t>
            </a:r>
            <a:r>
              <a:rPr lang="fa-IR" sz="2000" dirty="0">
                <a:cs typeface="B Nazanin" panose="00000400000000000000" pitchFamily="2" charset="-78"/>
              </a:rPr>
              <a:t> در ساعات اولیه</a:t>
            </a:r>
          </a:p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ب) تغییرات تنفسی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ادم راه هوایی (در آسیب استنشاقی)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اختلال تهویه-پرفیوژن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افزایش خطر </a:t>
            </a:r>
            <a:r>
              <a:rPr lang="en-US" sz="2000" dirty="0" smtClean="0">
                <a:cs typeface="B Nazanin" panose="00000400000000000000" pitchFamily="2" charset="-78"/>
              </a:rPr>
              <a:t>ARDS</a:t>
            </a:r>
            <a:endParaRPr lang="en-US" sz="2000" dirty="0">
              <a:cs typeface="B Nazanin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2420888"/>
            <a:ext cx="44644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ج) تغییرات کلیوی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کاهش پرفیوژن کلیه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کاهش برون‌ده ادرار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خطر </a:t>
            </a:r>
            <a:r>
              <a:rPr lang="fa-IR" sz="2000" b="1" dirty="0">
                <a:cs typeface="B Nazanin" panose="00000400000000000000" pitchFamily="2" charset="-78"/>
              </a:rPr>
              <a:t>نارسایی حاد کلیه (</a:t>
            </a:r>
            <a:r>
              <a:rPr lang="en-US" sz="2000" b="1" dirty="0">
                <a:cs typeface="B Nazanin" panose="00000400000000000000" pitchFamily="2" charset="-78"/>
              </a:rPr>
              <a:t>AKI)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به‌ویژه در سوختگی الکتریکی با میوگلوبینوری</a:t>
            </a:r>
          </a:p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د) تغییرات متابولیک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افزایش شدید </a:t>
            </a:r>
            <a:r>
              <a:rPr lang="fa-IR" sz="2000" b="1" dirty="0">
                <a:cs typeface="B Nazanin" panose="00000400000000000000" pitchFamily="2" charset="-78"/>
              </a:rPr>
              <a:t>متابولیسم پایه</a:t>
            </a:r>
            <a:r>
              <a:rPr lang="fa-IR" sz="2000" dirty="0">
                <a:cs typeface="B Nazanin" panose="00000400000000000000" pitchFamily="2" charset="-78"/>
              </a:rPr>
              <a:t> (</a:t>
            </a:r>
            <a:r>
              <a:rPr lang="en-US" sz="2000" dirty="0" err="1">
                <a:cs typeface="B Nazanin" panose="00000400000000000000" pitchFamily="2" charset="-78"/>
              </a:rPr>
              <a:t>Hypermetabolism</a:t>
            </a:r>
            <a:r>
              <a:rPr lang="en-US" sz="2000" dirty="0">
                <a:cs typeface="B Nazanin" panose="00000400000000000000" pitchFamily="2" charset="-78"/>
              </a:rPr>
              <a:t>) → 2-3 </a:t>
            </a:r>
            <a:r>
              <a:rPr lang="fa-IR" sz="2000" dirty="0">
                <a:cs typeface="B Nazanin" panose="00000400000000000000" pitchFamily="2" charset="-78"/>
              </a:rPr>
              <a:t>برابر نیاز طبیعی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افزایش نیاز به انرژی، پروتئین و مواد مغذی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کاهش توده عضلانی و ضعف ایمنی</a:t>
            </a:r>
          </a:p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هـ) تغییرات ایمنی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سرکوب پاسخ ایمنی سلولی و هومورال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افزایش استعداد به عفونت سیستمیک و سپسیس</a:t>
            </a:r>
          </a:p>
          <a:p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7400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504" y="2132856"/>
            <a:ext cx="87849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Low" rtl="1"/>
            <a:endParaRPr lang="en-US" altLang="en-US" sz="2800" dirty="0">
              <a:cs typeface="B Titr" panose="00000700000000000000" pitchFamily="2" charset="-78"/>
            </a:endParaRPr>
          </a:p>
          <a:p>
            <a:pPr lvl="0" algn="justLow" rtl="1">
              <a:buFontTx/>
              <a:buChar char="•"/>
            </a:pPr>
            <a:r>
              <a:rPr lang="ar-SA" altLang="en-US" sz="2800" dirty="0">
                <a:cs typeface="B Titr" panose="00000700000000000000" pitchFamily="2" charset="-78"/>
              </a:rPr>
              <a:t>علائم حیاتی هر </a:t>
            </a:r>
            <a:r>
              <a:rPr lang="fa-IR" altLang="en-US" sz="2800" dirty="0">
                <a:cs typeface="B Titr" panose="00000700000000000000" pitchFamily="2" charset="-78"/>
              </a:rPr>
              <a:t>۱۵</a:t>
            </a:r>
            <a:r>
              <a:rPr lang="ar-SA" altLang="en-US" sz="2800" dirty="0">
                <a:cs typeface="B Titr" panose="00000700000000000000" pitchFamily="2" charset="-78"/>
              </a:rPr>
              <a:t> دقیقه در فاز شوک کنترل شود</a:t>
            </a:r>
            <a:r>
              <a:rPr lang="en-US" altLang="en-US" sz="2800" dirty="0">
                <a:cs typeface="B Titr" panose="00000700000000000000" pitchFamily="2" charset="-78"/>
              </a:rPr>
              <a:t>. </a:t>
            </a:r>
          </a:p>
          <a:p>
            <a:pPr lvl="0" algn="justLow" rtl="1">
              <a:buFontTx/>
              <a:buChar char="•"/>
            </a:pPr>
            <a:r>
              <a:rPr lang="ar-SA" altLang="en-US" sz="2800" dirty="0">
                <a:cs typeface="B Titr" panose="00000700000000000000" pitchFamily="2" charset="-78"/>
              </a:rPr>
              <a:t>سوختگی ≥</a:t>
            </a:r>
            <a:r>
              <a:rPr lang="fa-IR" altLang="en-US" sz="2800" dirty="0">
                <a:cs typeface="B Titr" panose="00000700000000000000" pitchFamily="2" charset="-78"/>
              </a:rPr>
              <a:t>۱۰%</a:t>
            </a:r>
            <a:r>
              <a:rPr lang="en-US" altLang="en-US" sz="2800" dirty="0">
                <a:cs typeface="B Titr" panose="00000700000000000000" pitchFamily="2" charset="-78"/>
              </a:rPr>
              <a:t> TBSA </a:t>
            </a:r>
            <a:r>
              <a:rPr lang="ar-SA" altLang="en-US" sz="2800" dirty="0">
                <a:cs typeface="B Titr" panose="00000700000000000000" pitchFamily="2" charset="-78"/>
              </a:rPr>
              <a:t>در کودکان یا ≥</a:t>
            </a:r>
            <a:r>
              <a:rPr lang="fa-IR" altLang="en-US" sz="2800" dirty="0">
                <a:cs typeface="B Titr" panose="00000700000000000000" pitchFamily="2" charset="-78"/>
              </a:rPr>
              <a:t>۱۵%</a:t>
            </a:r>
            <a:r>
              <a:rPr lang="ar-SA" altLang="en-US" sz="2800" dirty="0">
                <a:cs typeface="B Titr" panose="00000700000000000000" pitchFamily="2" charset="-78"/>
              </a:rPr>
              <a:t> در بزرگسالان معمولاً نیازمند احیای وریدی است</a:t>
            </a:r>
            <a:r>
              <a:rPr lang="en-US" altLang="en-US" sz="2800" dirty="0">
                <a:cs typeface="B Titr" panose="00000700000000000000" pitchFamily="2" charset="-78"/>
              </a:rPr>
              <a:t>. </a:t>
            </a:r>
          </a:p>
          <a:p>
            <a:pPr lvl="0" algn="justLow" rtl="1">
              <a:buFontTx/>
              <a:buChar char="•"/>
            </a:pPr>
            <a:r>
              <a:rPr lang="ar-SA" altLang="en-US" sz="2800" dirty="0">
                <a:cs typeface="B Titr" panose="00000700000000000000" pitchFamily="2" charset="-78"/>
              </a:rPr>
              <a:t>در سوختگی الکتریکی، حتماً</a:t>
            </a:r>
            <a:r>
              <a:rPr lang="en-US" altLang="en-US" sz="2800" dirty="0">
                <a:cs typeface="B Titr" panose="00000700000000000000" pitchFamily="2" charset="-78"/>
              </a:rPr>
              <a:t> ECG </a:t>
            </a:r>
            <a:r>
              <a:rPr lang="ar-SA" altLang="en-US" sz="2800" dirty="0">
                <a:cs typeface="B Titr" panose="00000700000000000000" pitchFamily="2" charset="-78"/>
              </a:rPr>
              <a:t>و مانیتورینگ قلبی انجام شود</a:t>
            </a:r>
            <a:r>
              <a:rPr lang="en-US" altLang="en-US" sz="2800" dirty="0">
                <a:cs typeface="B Titr" panose="00000700000000000000" pitchFamily="2" charset="-78"/>
              </a:rPr>
              <a:t>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32912"/>
            <a:ext cx="3138432" cy="179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61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dirty="0" err="1">
                <a:cs typeface="B Titr" panose="00000700000000000000" pitchFamily="2" charset="-78"/>
              </a:rPr>
              <a:t>فصل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دوم</a:t>
            </a:r>
            <a:r>
              <a:rPr dirty="0">
                <a:cs typeface="B Titr" panose="00000700000000000000" pitchFamily="2" charset="-78"/>
              </a:rPr>
              <a:t>: </a:t>
            </a:r>
            <a:r>
              <a:rPr dirty="0" err="1">
                <a:cs typeface="B Titr" panose="00000700000000000000" pitchFamily="2" charset="-78"/>
              </a:rPr>
              <a:t>طبقه‌بندی</a:t>
            </a:r>
            <a:r>
              <a:rPr dirty="0">
                <a:cs typeface="B Titr" panose="00000700000000000000" pitchFamily="2" charset="-78"/>
              </a:rPr>
              <a:t> و </a:t>
            </a:r>
            <a:r>
              <a:rPr dirty="0" err="1">
                <a:cs typeface="B Titr" panose="00000700000000000000" pitchFamily="2" charset="-78"/>
              </a:rPr>
              <a:t>ارزیابی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اولیه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25963"/>
          </a:xfrm>
        </p:spPr>
        <p:txBody>
          <a:bodyPr/>
          <a:lstStyle/>
          <a:p>
            <a:pPr algn="r" rtl="1"/>
            <a:endParaRPr sz="2400" dirty="0" smtClean="0"/>
          </a:p>
          <a:p>
            <a:pPr algn="r" rtl="1">
              <a:defRPr sz="2000"/>
            </a:pPr>
            <a:r>
              <a:rPr sz="2400" dirty="0" err="1"/>
              <a:t>طبقه‌بندی</a:t>
            </a:r>
            <a:r>
              <a:rPr sz="2400" dirty="0"/>
              <a:t> </a:t>
            </a:r>
            <a:r>
              <a:rPr sz="2400" dirty="0" err="1"/>
              <a:t>بر</a:t>
            </a:r>
            <a:r>
              <a:rPr sz="2400" dirty="0"/>
              <a:t> </a:t>
            </a:r>
            <a:r>
              <a:rPr sz="2400" dirty="0" err="1"/>
              <a:t>اساس</a:t>
            </a:r>
            <a:r>
              <a:rPr sz="2400" dirty="0"/>
              <a:t> </a:t>
            </a:r>
            <a:r>
              <a:rPr sz="2400" dirty="0" err="1"/>
              <a:t>عمق</a:t>
            </a:r>
            <a:r>
              <a:rPr sz="2400" dirty="0"/>
              <a:t> </a:t>
            </a:r>
            <a:r>
              <a:rPr sz="2400" dirty="0" err="1" smtClean="0"/>
              <a:t>درجات</a:t>
            </a:r>
            <a:r>
              <a:rPr sz="2400" dirty="0" smtClean="0"/>
              <a:t> 1تا 4</a:t>
            </a:r>
            <a:endParaRPr sz="2400" dirty="0"/>
          </a:p>
          <a:p>
            <a:pPr algn="r" rtl="1">
              <a:defRPr sz="2000"/>
            </a:pPr>
            <a:r>
              <a:rPr sz="2400" dirty="0" err="1" smtClean="0"/>
              <a:t>طبقه‌بندی</a:t>
            </a:r>
            <a:r>
              <a:rPr sz="2400" dirty="0" smtClean="0"/>
              <a:t> </a:t>
            </a:r>
            <a:r>
              <a:rPr sz="2400" dirty="0" err="1"/>
              <a:t>بر</a:t>
            </a:r>
            <a:r>
              <a:rPr sz="2400" dirty="0"/>
              <a:t> </a:t>
            </a:r>
            <a:r>
              <a:rPr sz="2400" dirty="0" err="1"/>
              <a:t>اساس</a:t>
            </a:r>
            <a:r>
              <a:rPr sz="2400" dirty="0"/>
              <a:t> </a:t>
            </a:r>
            <a:r>
              <a:rPr sz="2400" dirty="0" err="1"/>
              <a:t>وسعت</a:t>
            </a:r>
            <a:r>
              <a:rPr sz="2400" dirty="0"/>
              <a:t> (Rule of 9s, Lund-Browder)</a:t>
            </a:r>
          </a:p>
          <a:p>
            <a:pPr algn="r" rtl="1">
              <a:defRPr sz="2000"/>
            </a:pPr>
            <a:r>
              <a:rPr sz="2400" dirty="0" err="1"/>
              <a:t>عوامل</a:t>
            </a:r>
            <a:r>
              <a:rPr sz="2400" dirty="0"/>
              <a:t> </a:t>
            </a:r>
            <a:r>
              <a:rPr sz="2400" dirty="0" err="1"/>
              <a:t>ایجادکننده</a:t>
            </a:r>
            <a:r>
              <a:rPr sz="2400" dirty="0"/>
              <a:t>: </a:t>
            </a:r>
            <a:r>
              <a:rPr sz="2400" dirty="0" err="1"/>
              <a:t>حرارتی</a:t>
            </a:r>
            <a:r>
              <a:rPr sz="2400" dirty="0"/>
              <a:t>، </a:t>
            </a:r>
            <a:r>
              <a:rPr sz="2400" dirty="0" err="1"/>
              <a:t>شیمیایی</a:t>
            </a:r>
            <a:r>
              <a:rPr sz="2400" dirty="0"/>
              <a:t>، </a:t>
            </a:r>
            <a:r>
              <a:rPr sz="2400" dirty="0" err="1"/>
              <a:t>الکتریکی</a:t>
            </a:r>
            <a:r>
              <a:rPr sz="2400" dirty="0"/>
              <a:t>، </a:t>
            </a:r>
            <a:r>
              <a:rPr sz="2400" dirty="0" err="1"/>
              <a:t>پرتوی</a:t>
            </a:r>
            <a:endParaRPr sz="2400" dirty="0"/>
          </a:p>
          <a:p>
            <a:pPr algn="r" rtl="1">
              <a:defRPr sz="2000"/>
            </a:pPr>
            <a:r>
              <a:rPr sz="2400" dirty="0" err="1"/>
              <a:t>اصول</a:t>
            </a:r>
            <a:r>
              <a:rPr sz="2400" dirty="0"/>
              <a:t> </a:t>
            </a:r>
            <a:r>
              <a:rPr sz="2400" dirty="0" err="1"/>
              <a:t>تریاژ</a:t>
            </a:r>
            <a:r>
              <a:rPr sz="2400" dirty="0"/>
              <a:t> و </a:t>
            </a:r>
            <a:r>
              <a:rPr sz="2400" dirty="0" err="1"/>
              <a:t>ارزیابی</a:t>
            </a:r>
            <a:r>
              <a:rPr sz="2400" dirty="0"/>
              <a:t> </a:t>
            </a:r>
            <a:r>
              <a:rPr sz="2400" dirty="0" err="1"/>
              <a:t>اولیه</a:t>
            </a:r>
            <a:r>
              <a:rPr sz="2400" dirty="0"/>
              <a:t> (ABCDE)</a:t>
            </a:r>
          </a:p>
        </p:txBody>
      </p:sp>
    </p:spTree>
    <p:extLst>
      <p:ext uri="{BB962C8B-B14F-4D97-AF65-F5344CB8AC3E}">
        <p14:creationId xmlns:p14="http://schemas.microsoft.com/office/powerpoint/2010/main" val="34413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332656"/>
            <a:ext cx="82984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400" b="1" dirty="0" smtClean="0">
                <a:cs typeface="B Nazanin" panose="00000400000000000000" pitchFamily="2" charset="-78"/>
              </a:rPr>
              <a:t>اهمیت </a:t>
            </a:r>
            <a:r>
              <a:rPr lang="fa-IR" sz="2400" b="1" dirty="0">
                <a:cs typeface="B Nazanin" panose="00000400000000000000" pitchFamily="2" charset="-78"/>
              </a:rPr>
              <a:t>ارزیابی اولیه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اولین قدم در مدیریت بیمار سوختگی، </a:t>
            </a:r>
            <a:r>
              <a:rPr lang="fa-IR" sz="2400" b="1" dirty="0">
                <a:cs typeface="B Nazanin" panose="00000400000000000000" pitchFamily="2" charset="-78"/>
              </a:rPr>
              <a:t>تشخیص سریع شدت و وسعت آسیب</a:t>
            </a:r>
            <a:r>
              <a:rPr lang="fa-IR" sz="2400" dirty="0">
                <a:cs typeface="B Nazanin" panose="00000400000000000000" pitchFamily="2" charset="-78"/>
              </a:rPr>
              <a:t> است.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تصمیم‌گیری درباره محل درمان (بخش عادی، </a:t>
            </a:r>
            <a:r>
              <a:rPr lang="en-US" sz="2400" dirty="0">
                <a:cs typeface="B Nazanin" panose="00000400000000000000" pitchFamily="2" charset="-78"/>
              </a:rPr>
              <a:t>ICU </a:t>
            </a:r>
            <a:r>
              <a:rPr lang="fa-IR" sz="2400" dirty="0">
                <a:cs typeface="B Nazanin" panose="00000400000000000000" pitchFamily="2" charset="-78"/>
              </a:rPr>
              <a:t>یا ارجاع به مرکز سوختگی) بر اساس همین ارزیابی انجام می‌شود.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اصول </a:t>
            </a:r>
            <a:r>
              <a:rPr lang="en-US" sz="2400" b="1" dirty="0">
                <a:cs typeface="B Nazanin" panose="00000400000000000000" pitchFamily="2" charset="-78"/>
              </a:rPr>
              <a:t>Advanced Trauma Life Support (ATLS)</a:t>
            </a:r>
            <a:r>
              <a:rPr lang="en-US" sz="2400" dirty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و </a:t>
            </a:r>
            <a:r>
              <a:rPr lang="en-US" sz="2400" b="1" dirty="0">
                <a:cs typeface="B Nazanin" panose="00000400000000000000" pitchFamily="2" charset="-78"/>
              </a:rPr>
              <a:t>ABLS</a:t>
            </a:r>
            <a:r>
              <a:rPr lang="en-US" sz="2400" dirty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باید رعایت شوند.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3311118"/>
            <a:ext cx="4968552" cy="331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2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55976" y="2132856"/>
            <a:ext cx="46065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🔹 </a:t>
            </a:r>
            <a:r>
              <a:rPr lang="fa-I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سوختگی سطحی </a:t>
            </a:r>
            <a:r>
              <a:rPr lang="fa-IR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درجه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 I</a:t>
            </a:r>
            <a:r>
              <a:rPr lang="fa-IR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:</a:t>
            </a:r>
            <a:endParaRPr lang="en-US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محدود به اپیدرم، بدون تشکیل تاول.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پوست: قرمز، خشک، دردناک.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مثال: آفتاب‌سوختگی.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ترمیم در ۳–۵ روز بدون اسکار.</a:t>
            </a:r>
          </a:p>
          <a:p>
            <a:pPr algn="just" rtl="1"/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🔹</a:t>
            </a:r>
            <a:r>
              <a:rPr lang="fa-IR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سوختگی </a:t>
            </a:r>
            <a:r>
              <a:rPr lang="fa-I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نسبی ضخامت (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Partial thickness – </a:t>
            </a:r>
            <a:r>
              <a:rPr lang="fa-IR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درجه 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II):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درگیری اپیدرم و بخشی از درم.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پوست: قرمز، همراه با تاول، بسیار دردناک.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ترمیم در ۱۰–۱۴ روز (سطحی) یا بیش از ۳ هفته (عمقی).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احتمال اسکار و تغییر رنگ</a:t>
            </a:r>
            <a:r>
              <a:rPr lang="fa-IR" sz="2000" dirty="0" smtClean="0">
                <a:cs typeface="B Nazanin" panose="00000400000000000000" pitchFamily="2" charset="-78"/>
              </a:rPr>
              <a:t>.</a:t>
            </a:r>
            <a:endParaRPr lang="fa-IR" sz="2000" dirty="0">
              <a:cs typeface="B Nazanin" panose="0000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2132856"/>
            <a:ext cx="38164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🔹 </a:t>
            </a:r>
            <a:r>
              <a:rPr lang="fa-IR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سوختگی تمام ضخامت (</a:t>
            </a:r>
            <a:r>
              <a:rPr 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Full thickness – </a:t>
            </a:r>
            <a:r>
              <a:rPr lang="fa-IR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درجه </a:t>
            </a:r>
            <a:r>
              <a:rPr 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III):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تخریب کامل اپیدرم و درم.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پوست: سفید، خشک، چرمی یا قهوه‌ای.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بدون درد (به علت تخریب اعصاب).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نیازمند دبریدمان جراحی و پیوند پوست.</a:t>
            </a:r>
          </a:p>
          <a:p>
            <a:pPr algn="r" rtl="1"/>
            <a:r>
              <a:rPr 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🔹 </a:t>
            </a:r>
            <a:r>
              <a:rPr lang="fa-IR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سوختگی عمقی (درجه </a:t>
            </a:r>
            <a:r>
              <a:rPr 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IV):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درگیری عضله، تاندون یا استخوان.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اغلب در اثر برق یا شعله شدید.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معمولاً نیازمند </a:t>
            </a:r>
            <a:r>
              <a:rPr lang="fa-IR" sz="2000" b="1" dirty="0">
                <a:cs typeface="B Nazanin" panose="00000400000000000000" pitchFamily="2" charset="-78"/>
              </a:rPr>
              <a:t>قطع عضو یا جراحی وسیع</a:t>
            </a:r>
            <a:r>
              <a:rPr lang="fa-IR" sz="2000" dirty="0">
                <a:cs typeface="B Nazanin" panose="00000400000000000000" pitchFamily="2" charset="-78"/>
              </a:rPr>
              <a:t>.</a:t>
            </a:r>
          </a:p>
          <a:p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77754" y="1124744"/>
            <a:ext cx="55659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fa-IR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طبقه‌بندی سوختگی بر اساس عمق</a:t>
            </a:r>
          </a:p>
        </p:txBody>
      </p:sp>
    </p:spTree>
    <p:extLst>
      <p:ext uri="{BB962C8B-B14F-4D97-AF65-F5344CB8AC3E}">
        <p14:creationId xmlns:p14="http://schemas.microsoft.com/office/powerpoint/2010/main" val="19715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975082"/>
              </p:ext>
            </p:extLst>
          </p:nvPr>
        </p:nvGraphicFramePr>
        <p:xfrm>
          <a:off x="420496" y="2132856"/>
          <a:ext cx="8229600" cy="3200400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335308693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65308149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50007655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95288763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/>
                      <a:r>
                        <a:rPr lang="fa-IR" sz="1800" dirty="0">
                          <a:cs typeface="B Titr" panose="00000700000000000000" pitchFamily="2" charset="-78"/>
                        </a:rPr>
                        <a:t>عمق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800" dirty="0">
                          <a:cs typeface="B Titr" panose="00000700000000000000" pitchFamily="2" charset="-78"/>
                        </a:rPr>
                        <a:t>لایه درگیر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800" dirty="0">
                          <a:cs typeface="B Titr" panose="00000700000000000000" pitchFamily="2" charset="-78"/>
                        </a:rPr>
                        <a:t>تظاهرات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fa-IR" sz="1800" dirty="0">
                          <a:cs typeface="B Titr" panose="00000700000000000000" pitchFamily="2" charset="-78"/>
                        </a:rPr>
                        <a:t>زمان ترمیم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2788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سوختگی سطحی (اپیدرمی)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اپیدرم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قرمزی، درد، بدون تاول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≤7 روز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49256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سوختگی نسبی ضخامت سطحی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اپیدرم + درم سطحی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تاول صاف، درد شدید، رنگ صورتی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10–14 روز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6379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سوختگی نسبی ضخامت عمقی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اپیدرم + درم عمقی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تاول‌های بزرگ، فشار بدون درد، رنگ سفید/قرمز تیره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3–4 هفته یا گرافت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402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سوختگی تمام ضخامت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اپیدرم + درم کامل، ± هیپودرم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بی‌درد، خشک، چرمی، بدون مو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fa-IR" sz="1800" dirty="0">
                          <a:cs typeface="B Titr" panose="00000700000000000000" pitchFamily="2" charset="-78"/>
                        </a:rPr>
                        <a:t>نیازمند جراحی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1374113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29880" y="651466"/>
            <a:ext cx="829059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Titr" panose="00000700000000000000" pitchFamily="2" charset="-78"/>
              </a:rPr>
              <a:t> </a:t>
            </a:r>
            <a:r>
              <a:rPr kumimoji="0" lang="ar-SA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Titr" panose="00000700000000000000" pitchFamily="2" charset="-78"/>
              </a:rPr>
              <a:t>طبقه‌بندی عمق سوختگی</a:t>
            </a:r>
            <a:r>
              <a:rPr kumimoji="0" lang="ar-SA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Titr" panose="00000700000000000000" pitchFamily="2" charset="-78"/>
              </a:rPr>
              <a:t>بر اساس گایدلاین‌های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Titr" panose="00000700000000000000" pitchFamily="2" charset="-78"/>
              </a:rPr>
              <a:t>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Titr" panose="00000700000000000000" pitchFamily="2" charset="-78"/>
              </a:rPr>
              <a:t>ABA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Titr" panose="00000700000000000000" pitchFamily="2" charset="-78"/>
              </a:rPr>
              <a:t> </a:t>
            </a:r>
            <a:r>
              <a:rPr kumimoji="0" lang="ar-SA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Titr" panose="00000700000000000000" pitchFamily="2" charset="-78"/>
              </a:rPr>
              <a:t>و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Titr" panose="00000700000000000000" pitchFamily="2" charset="-78"/>
              </a:rPr>
              <a:t> 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Titr" panose="00000700000000000000" pitchFamily="2" charset="-78"/>
              </a:rPr>
              <a:t>ISBI</a:t>
            </a:r>
            <a:r>
              <a: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Titr" panose="00000700000000000000" pitchFamily="2" charset="-78"/>
              </a:rPr>
              <a:t>:</a:t>
            </a: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Titr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4894"/>
          <a:stretch/>
        </p:blipFill>
        <p:spPr>
          <a:xfrm>
            <a:off x="53052" y="5458983"/>
            <a:ext cx="8964488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95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2136339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dirty="0" smtClean="0">
                <a:cs typeface="B Nazanin" panose="00000400000000000000" pitchFamily="2" charset="-78"/>
              </a:rPr>
              <a:t>)</a:t>
            </a:r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91680" y="279432"/>
            <a:ext cx="7200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b="1" dirty="0" smtClean="0">
                <a:cs typeface="B Titr" panose="00000700000000000000" pitchFamily="2" charset="-78"/>
              </a:rPr>
              <a:t>تعیین </a:t>
            </a:r>
            <a:r>
              <a:rPr lang="fa-IR" b="1" dirty="0">
                <a:cs typeface="B Titr" panose="00000700000000000000" pitchFamily="2" charset="-78"/>
              </a:rPr>
              <a:t>وسعت </a:t>
            </a:r>
            <a:r>
              <a:rPr lang="fa-IR" b="1" dirty="0" smtClean="0">
                <a:cs typeface="B Titr" panose="00000700000000000000" pitchFamily="2" charset="-78"/>
              </a:rPr>
              <a:t>سوختگی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برای بزرگسالان: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en-US" b="1" dirty="0">
                <a:cs typeface="B Nazanin" panose="00000400000000000000" pitchFamily="2" charset="-78"/>
              </a:rPr>
              <a:t>Rule of Nines</a:t>
            </a:r>
            <a:endParaRPr lang="fa-IR" b="1" dirty="0">
              <a:cs typeface="B Nazanin" panose="00000400000000000000" pitchFamily="2" charset="-78"/>
            </a:endParaRP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dirty="0">
                <a:cs typeface="B Nazanin" panose="00000400000000000000" pitchFamily="2" charset="-78"/>
              </a:rPr>
              <a:t>برای کودکان: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Lund–Browder chart</a:t>
            </a:r>
            <a:r>
              <a:rPr lang="fa-IR" dirty="0">
                <a:cs typeface="B Nazanin" panose="00000400000000000000" pitchFamily="2" charset="-78"/>
              </a:rPr>
              <a:t> (با تغییر نسبت سر و </a:t>
            </a:r>
            <a:r>
              <a:rPr lang="fa-IR" dirty="0" smtClean="0">
                <a:cs typeface="B Nazanin" panose="00000400000000000000" pitchFamily="2" charset="-78"/>
              </a:rPr>
              <a:t>اندام‌ها)</a:t>
            </a:r>
            <a:endParaRPr lang="en-US" dirty="0">
              <a:cs typeface="B Titr" panose="000007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060848"/>
            <a:ext cx="3528392" cy="24568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136339"/>
            <a:ext cx="5229955" cy="452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77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196752"/>
            <a:ext cx="80648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طبقه‌بندی بر اساس وسعت سطح سوختگی </a:t>
            </a:r>
            <a:r>
              <a:rPr lang="en-US" sz="2000" b="1" dirty="0" smtClean="0">
                <a:cs typeface="B Nazanin" panose="00000400000000000000" pitchFamily="2" charset="-78"/>
              </a:rPr>
              <a:t>TBSA </a:t>
            </a:r>
            <a:r>
              <a:rPr lang="en-US" sz="2000" b="1" dirty="0">
                <a:cs typeface="B Nazanin" panose="00000400000000000000" pitchFamily="2" charset="-78"/>
              </a:rPr>
              <a:t>– Total Body Surface </a:t>
            </a:r>
            <a:r>
              <a:rPr lang="en-US" sz="2000" b="1" dirty="0" smtClean="0">
                <a:cs typeface="B Nazanin" panose="00000400000000000000" pitchFamily="2" charset="-78"/>
              </a:rPr>
              <a:t>Area</a:t>
            </a:r>
            <a:endParaRPr lang="en-US" sz="2000" b="1" dirty="0">
              <a:cs typeface="B Nazanin" panose="00000400000000000000" pitchFamily="2" charset="-78"/>
            </a:endParaRPr>
          </a:p>
          <a:p>
            <a:pPr algn="r" rtl="1"/>
            <a:endParaRPr lang="fa-IR" sz="2000" dirty="0" smtClean="0">
              <a:cs typeface="B Nazanin" panose="00000400000000000000" pitchFamily="2" charset="-78"/>
            </a:endParaRPr>
          </a:p>
          <a:p>
            <a:pPr algn="r" rtl="1"/>
            <a:endParaRPr lang="fa-IR" sz="2000" dirty="0">
              <a:cs typeface="B Nazanin" panose="00000400000000000000" pitchFamily="2" charset="-78"/>
            </a:endParaRPr>
          </a:p>
          <a:p>
            <a:pPr algn="r" rtl="1"/>
            <a:r>
              <a:rPr lang="fa-IR" sz="2000" dirty="0" smtClean="0">
                <a:cs typeface="B Nazanin" panose="00000400000000000000" pitchFamily="2" charset="-78"/>
              </a:rPr>
              <a:t>برای </a:t>
            </a:r>
            <a:r>
              <a:rPr lang="fa-IR" sz="2000" dirty="0">
                <a:cs typeface="B Nazanin" panose="00000400000000000000" pitchFamily="2" charset="-78"/>
              </a:rPr>
              <a:t>محاسبه وسعت سوختگی از روش‌های زیر استفاده می‌شود:</a:t>
            </a:r>
          </a:p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الف) قانون ۹ درصد (</a:t>
            </a:r>
            <a:r>
              <a:rPr lang="en-US" sz="2000" b="1" dirty="0">
                <a:cs typeface="B Nazanin" panose="00000400000000000000" pitchFamily="2" charset="-78"/>
              </a:rPr>
              <a:t>Rule of Nines) – </a:t>
            </a:r>
            <a:r>
              <a:rPr lang="fa-IR" sz="2000" b="1" dirty="0">
                <a:cs typeface="B Nazanin" panose="00000400000000000000" pitchFamily="2" charset="-78"/>
              </a:rPr>
              <a:t>بزرگسالان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سر و گردن: ۹٪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هر اندام فوقانی: ۹٪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تنه قدامی: ۱۸٪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تنه خلفی: ۱۸٪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هر اندام تحتانی: ۱۸٪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ناحیه پرینه: ۱٪</a:t>
            </a:r>
          </a:p>
          <a:p>
            <a:pPr algn="r" rtl="1"/>
            <a:r>
              <a:rPr lang="en-US" sz="2000" dirty="0">
                <a:cs typeface="B Nazanin" panose="00000400000000000000" pitchFamily="2" charset="-78"/>
              </a:rPr>
              <a:t>🔹 </a:t>
            </a:r>
            <a:r>
              <a:rPr lang="fa-IR" sz="2000" dirty="0">
                <a:cs typeface="B Nazanin" panose="00000400000000000000" pitchFamily="2" charset="-78"/>
              </a:rPr>
              <a:t>این روش سریع و ساده است و در اورژانس کاربرد دارد.</a:t>
            </a:r>
          </a:p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ب) جدول </a:t>
            </a:r>
            <a:r>
              <a:rPr lang="en-US" sz="2000" b="1" dirty="0">
                <a:cs typeface="B Nazanin" panose="00000400000000000000" pitchFamily="2" charset="-78"/>
              </a:rPr>
              <a:t>Lund-Browder – </a:t>
            </a:r>
            <a:r>
              <a:rPr lang="fa-IR" sz="2000" b="1" dirty="0">
                <a:cs typeface="B Nazanin" panose="00000400000000000000" pitchFamily="2" charset="-78"/>
              </a:rPr>
              <a:t>کودکان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به دلیل تفاوت نسبت سطح سر و اندام‌ها در کودکان، جدول دقیق‌تری استفاده می‌شود.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در کودکان سهم سر بیشتر و سهم اندام‌ها کمتر از بزرگسالان است.</a:t>
            </a:r>
          </a:p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ج) روش کف دست (</a:t>
            </a:r>
            <a:r>
              <a:rPr lang="en-US" sz="2000" b="1" dirty="0">
                <a:cs typeface="B Nazanin" panose="00000400000000000000" pitchFamily="2" charset="-78"/>
              </a:rPr>
              <a:t>Palmar method)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سطح کف دست بیمار (شامل انگشتان) معادل </a:t>
            </a:r>
            <a:r>
              <a:rPr lang="fa-IR" sz="2000" b="1" dirty="0">
                <a:cs typeface="B Nazanin" panose="00000400000000000000" pitchFamily="2" charset="-78"/>
              </a:rPr>
              <a:t>۱٪ سطح بدن</a:t>
            </a:r>
            <a:r>
              <a:rPr lang="fa-IR" sz="2000" dirty="0">
                <a:cs typeface="B Nazanin" panose="00000400000000000000" pitchFamily="2" charset="-78"/>
              </a:rPr>
              <a:t> محسوب می‌شود.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مفید در ارزیابی سوختگی‌های کوچک یا پراکنده.</a:t>
            </a:r>
          </a:p>
        </p:txBody>
      </p:sp>
    </p:spTree>
    <p:extLst>
      <p:ext uri="{BB962C8B-B14F-4D97-AF65-F5344CB8AC3E}">
        <p14:creationId xmlns:p14="http://schemas.microsoft.com/office/powerpoint/2010/main" val="114972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96752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2800" b="1" dirty="0">
                <a:cs typeface="B Nazanin" panose="00000400000000000000" pitchFamily="2" charset="-78"/>
              </a:rPr>
              <a:t>انواع عوامل ایجادکننده سوختگی</a:t>
            </a:r>
          </a:p>
          <a:p>
            <a:pPr algn="just" rtl="1">
              <a:lnSpc>
                <a:spcPct val="150000"/>
              </a:lnSpc>
              <a:buFont typeface="+mj-lt"/>
              <a:buAutoNum type="arabicPeriod"/>
            </a:pPr>
            <a:r>
              <a:rPr lang="fa-IR" sz="2800" b="1" dirty="0">
                <a:cs typeface="B Nazanin" panose="00000400000000000000" pitchFamily="2" charset="-78"/>
              </a:rPr>
              <a:t>حرارتی </a:t>
            </a:r>
            <a:r>
              <a:rPr lang="en-US" sz="2800" b="1" dirty="0" smtClean="0">
                <a:cs typeface="B Nazanin" panose="00000400000000000000" pitchFamily="2" charset="-78"/>
              </a:rPr>
              <a:t>Thermal burn:</a:t>
            </a:r>
            <a:r>
              <a:rPr lang="en-US" sz="2800" dirty="0" smtClean="0">
                <a:cs typeface="B Nazanin" panose="00000400000000000000" pitchFamily="2" charset="-78"/>
              </a:rPr>
              <a:t> </a:t>
            </a:r>
            <a:r>
              <a:rPr lang="fa-IR" sz="2800" dirty="0">
                <a:cs typeface="B Nazanin" panose="00000400000000000000" pitchFamily="2" charset="-78"/>
              </a:rPr>
              <a:t>ناشی از شعله، بخار یا مایعات داغ – شایع‌ترین نوع.</a:t>
            </a:r>
          </a:p>
          <a:p>
            <a:pPr algn="just" rtl="1">
              <a:lnSpc>
                <a:spcPct val="150000"/>
              </a:lnSpc>
              <a:buFont typeface="+mj-lt"/>
              <a:buAutoNum type="arabicPeriod"/>
            </a:pPr>
            <a:r>
              <a:rPr lang="fa-IR" sz="2800" b="1" dirty="0">
                <a:cs typeface="B Nazanin" panose="00000400000000000000" pitchFamily="2" charset="-78"/>
              </a:rPr>
              <a:t>شیمیایی </a:t>
            </a:r>
            <a:r>
              <a:rPr lang="en-US" sz="2800" b="1" dirty="0" smtClean="0">
                <a:cs typeface="B Nazanin" panose="00000400000000000000" pitchFamily="2" charset="-78"/>
              </a:rPr>
              <a:t>Chemical burns:</a:t>
            </a:r>
            <a:r>
              <a:rPr lang="en-US" sz="2800" dirty="0" smtClean="0">
                <a:cs typeface="B Nazanin" panose="00000400000000000000" pitchFamily="2" charset="-78"/>
              </a:rPr>
              <a:t> </a:t>
            </a:r>
            <a:r>
              <a:rPr lang="fa-IR" sz="2800" dirty="0">
                <a:cs typeface="B Nazanin" panose="00000400000000000000" pitchFamily="2" charset="-78"/>
              </a:rPr>
              <a:t>اسیدها و بازها، معمولاً عمیق‌تر و پیشرونده.</a:t>
            </a:r>
          </a:p>
          <a:p>
            <a:pPr algn="just" rtl="1">
              <a:lnSpc>
                <a:spcPct val="150000"/>
              </a:lnSpc>
              <a:buFont typeface="+mj-lt"/>
              <a:buAutoNum type="arabicPeriod"/>
            </a:pPr>
            <a:r>
              <a:rPr lang="fa-IR" sz="2800" b="1" dirty="0">
                <a:cs typeface="B Nazanin" panose="00000400000000000000" pitchFamily="2" charset="-78"/>
              </a:rPr>
              <a:t>الکتریکی </a:t>
            </a:r>
            <a:r>
              <a:rPr lang="en-US" sz="2800" b="1" dirty="0" smtClean="0">
                <a:cs typeface="B Nazanin" panose="00000400000000000000" pitchFamily="2" charset="-78"/>
              </a:rPr>
              <a:t>Electrical burns:</a:t>
            </a:r>
            <a:r>
              <a:rPr lang="en-US" sz="2800" dirty="0" smtClean="0">
                <a:cs typeface="B Nazanin" panose="00000400000000000000" pitchFamily="2" charset="-78"/>
              </a:rPr>
              <a:t> </a:t>
            </a:r>
            <a:r>
              <a:rPr lang="fa-IR" sz="2800" dirty="0">
                <a:cs typeface="B Nazanin" panose="00000400000000000000" pitchFamily="2" charset="-78"/>
              </a:rPr>
              <a:t>می‌تواند باعث نکروز عمیق عضلات، آریتمی قلبی و نارسایی کلیوی شود.</a:t>
            </a:r>
          </a:p>
          <a:p>
            <a:pPr algn="just" rtl="1">
              <a:lnSpc>
                <a:spcPct val="150000"/>
              </a:lnSpc>
              <a:buFont typeface="+mj-lt"/>
              <a:buAutoNum type="arabicPeriod"/>
            </a:pPr>
            <a:r>
              <a:rPr lang="fa-IR" sz="2800" b="1" dirty="0">
                <a:cs typeface="B Nazanin" panose="00000400000000000000" pitchFamily="2" charset="-78"/>
              </a:rPr>
              <a:t>پرتوی </a:t>
            </a:r>
            <a:r>
              <a:rPr lang="en-US" sz="2800" b="1" dirty="0" smtClean="0">
                <a:cs typeface="B Nazanin" panose="00000400000000000000" pitchFamily="2" charset="-78"/>
              </a:rPr>
              <a:t>Radiation burns:</a:t>
            </a:r>
            <a:r>
              <a:rPr lang="fa-IR" sz="2800" dirty="0" smtClean="0">
                <a:cs typeface="B Nazanin" panose="00000400000000000000" pitchFamily="2" charset="-78"/>
              </a:rPr>
              <a:t>شامل </a:t>
            </a:r>
            <a:r>
              <a:rPr lang="fa-IR" sz="2800" dirty="0">
                <a:cs typeface="B Nazanin" panose="00000400000000000000" pitchFamily="2" charset="-78"/>
              </a:rPr>
              <a:t>سوختگی ناشی از نور خورشید، اشعه یونیزان یا حوادث هسته‌ای.</a:t>
            </a:r>
          </a:p>
        </p:txBody>
      </p:sp>
    </p:spTree>
    <p:extLst>
      <p:ext uri="{BB962C8B-B14F-4D97-AF65-F5344CB8AC3E}">
        <p14:creationId xmlns:p14="http://schemas.microsoft.com/office/powerpoint/2010/main" val="80779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2348880"/>
            <a:ext cx="65527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sz="36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کارگاه مدیریت درمان در سوختگی حاد ویژه پرستاران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/>
            </a:r>
            <a:br>
              <a:rPr lang="en-US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</a:br>
            <a:r>
              <a:rPr lang="en-US" sz="36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Acute Burn Treatment Management Workshop for </a:t>
            </a:r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Nurses</a:t>
            </a:r>
            <a:endParaRPr lang="en-US" sz="36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2376264" cy="23762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23928" y="569319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مدرس: مریم کاشانی(دکتری پرستاری)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48680"/>
            <a:ext cx="3833848" cy="1598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196752"/>
            <a:ext cx="4038600" cy="4968552"/>
          </a:xfrm>
        </p:spPr>
        <p:txBody>
          <a:bodyPr/>
          <a:lstStyle/>
          <a:p>
            <a:pPr marL="0" indent="0" algn="r" rtl="1">
              <a:buNone/>
            </a:pPr>
            <a:r>
              <a:rPr lang="fa-IR" b="1" dirty="0">
                <a:cs typeface="B Titr" panose="00000700000000000000" pitchFamily="2" charset="-78"/>
              </a:rPr>
              <a:t>ارزیابی ABC</a:t>
            </a:r>
          </a:p>
          <a:p>
            <a:pPr marL="0" indent="0" algn="just" rtl="1">
              <a:buNone/>
            </a:pPr>
            <a:endParaRPr lang="fa-IR" sz="1600" dirty="0" smtClean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endParaRPr lang="fa-IR" sz="1600" dirty="0"/>
          </a:p>
          <a:p>
            <a:pPr marL="0" indent="0" algn="just" rtl="1">
              <a:buNone/>
            </a:pPr>
            <a:r>
              <a:rPr lang="fa-IR" sz="2000" dirty="0" smtClean="0">
                <a:cs typeface="B Nazanin" panose="00000400000000000000" pitchFamily="2" charset="-78"/>
              </a:rPr>
              <a:t>طبق </a:t>
            </a:r>
            <a:r>
              <a:rPr lang="fa-IR" sz="2000" dirty="0">
                <a:cs typeface="B Nazanin" panose="00000400000000000000" pitchFamily="2" charset="-78"/>
              </a:rPr>
              <a:t>ATLS:</a:t>
            </a:r>
          </a:p>
          <a:p>
            <a:pPr marL="0" indent="0" algn="just" rtl="1">
              <a:buNone/>
            </a:pPr>
            <a:r>
              <a:rPr lang="fa-IR" sz="2000" b="1" dirty="0">
                <a:cs typeface="B Nazanin" panose="00000400000000000000" pitchFamily="2" charset="-78"/>
              </a:rPr>
              <a:t>A (Airway)</a:t>
            </a:r>
            <a:r>
              <a:rPr lang="fa-IR" sz="2000" dirty="0">
                <a:cs typeface="B Nazanin" panose="00000400000000000000" pitchFamily="2" charset="-78"/>
              </a:rPr>
              <a:t>: اطمینان از باز بودن راه هوایی، در صورت شک به آسیب استنشاقی → لوله‌گذاری داخل تراشه پیشگیرانه</a:t>
            </a:r>
          </a:p>
          <a:p>
            <a:pPr marL="0" indent="0" algn="just" rtl="1">
              <a:buNone/>
            </a:pPr>
            <a:r>
              <a:rPr lang="fa-IR" sz="2000" b="1" dirty="0">
                <a:cs typeface="B Nazanin" panose="00000400000000000000" pitchFamily="2" charset="-78"/>
              </a:rPr>
              <a:t>B (Breathing)</a:t>
            </a:r>
            <a:r>
              <a:rPr lang="fa-IR" sz="2000" dirty="0">
                <a:cs typeface="B Nazanin" panose="00000400000000000000" pitchFamily="2" charset="-78"/>
              </a:rPr>
              <a:t>: بررسی حرکات قفسه سینه، صدای تنفسی، در صورت نیاز اکسیژن 100%</a:t>
            </a:r>
          </a:p>
          <a:p>
            <a:pPr marL="0" indent="0" algn="just" rtl="1">
              <a:buNone/>
            </a:pPr>
            <a:r>
              <a:rPr lang="fa-IR" sz="2000" b="1" dirty="0">
                <a:cs typeface="B Nazanin" panose="00000400000000000000" pitchFamily="2" charset="-78"/>
              </a:rPr>
              <a:t>C (Circulation)</a:t>
            </a:r>
            <a:r>
              <a:rPr lang="fa-IR" sz="2000" dirty="0">
                <a:cs typeface="B Nazanin" panose="00000400000000000000" pitchFamily="2" charset="-78"/>
              </a:rPr>
              <a:t>: کنترل خونریزی، تعبیه مسیر وریدی بزرگ، شروع احیای مایعات</a:t>
            </a:r>
          </a:p>
          <a:p>
            <a:pPr marL="0" indent="0" algn="just" rtl="1">
              <a:buNone/>
            </a:pPr>
            <a:r>
              <a:rPr lang="fa-IR" sz="2000" b="1" dirty="0">
                <a:cs typeface="B Nazanin" panose="00000400000000000000" pitchFamily="2" charset="-78"/>
              </a:rPr>
              <a:t>Disability</a:t>
            </a:r>
            <a:r>
              <a:rPr lang="fa-IR" sz="2000" dirty="0">
                <a:cs typeface="B Nazanin" panose="00000400000000000000" pitchFamily="2" charset="-78"/>
              </a:rPr>
              <a:t>: ارزیابی سریع نورولوژیک</a:t>
            </a:r>
          </a:p>
          <a:p>
            <a:pPr marL="0" indent="0" algn="just" rtl="1">
              <a:buNone/>
            </a:pPr>
            <a:r>
              <a:rPr lang="fa-IR" sz="2000" b="1" dirty="0">
                <a:cs typeface="B Nazanin" panose="00000400000000000000" pitchFamily="2" charset="-78"/>
              </a:rPr>
              <a:t>Exposure</a:t>
            </a:r>
            <a:r>
              <a:rPr lang="fa-IR" sz="2000" dirty="0">
                <a:cs typeface="B Nazanin" panose="00000400000000000000" pitchFamily="2" charset="-78"/>
              </a:rPr>
              <a:t>: برهنه کردن کامل بیمار + پیشگیری از </a:t>
            </a:r>
            <a:r>
              <a:rPr lang="fa-IR" sz="2000" dirty="0" smtClean="0">
                <a:cs typeface="B Nazanin" panose="00000400000000000000" pitchFamily="2" charset="-78"/>
              </a:rPr>
              <a:t>هیپوترمی</a:t>
            </a:r>
            <a:endParaRPr lang="fa-IR" sz="2000" dirty="0">
              <a:cs typeface="B Nazanin" panose="00000400000000000000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8112" y="1196752"/>
            <a:ext cx="4818384" cy="5040560"/>
          </a:xfrm>
        </p:spPr>
        <p:txBody>
          <a:bodyPr/>
          <a:lstStyle/>
          <a:p>
            <a:pPr marL="0" indent="0" algn="r" rtl="1">
              <a:buNone/>
            </a:pPr>
            <a:r>
              <a:rPr lang="fa-IR" b="1" dirty="0" smtClean="0">
                <a:cs typeface="B Titr" panose="00000700000000000000" pitchFamily="2" charset="-78"/>
              </a:rPr>
              <a:t>اصول </a:t>
            </a:r>
            <a:r>
              <a:rPr lang="fa-IR" b="1" dirty="0">
                <a:cs typeface="B Titr" panose="00000700000000000000" pitchFamily="2" charset="-78"/>
              </a:rPr>
              <a:t>تریاژ اولیه در ترومای </a:t>
            </a:r>
            <a:r>
              <a:rPr lang="fa-IR" b="1" dirty="0" smtClean="0">
                <a:cs typeface="B Titr" panose="00000700000000000000" pitchFamily="2" charset="-78"/>
              </a:rPr>
              <a:t>سوختگی</a:t>
            </a:r>
          </a:p>
          <a:p>
            <a:pPr marL="0" indent="0" algn="r" rtl="1">
              <a:buNone/>
            </a:pPr>
            <a:endParaRPr lang="fa-IR" sz="2400" b="1" dirty="0"/>
          </a:p>
          <a:p>
            <a:pPr marL="0" indent="0" algn="r" rtl="1">
              <a:buNone/>
            </a:pPr>
            <a:endParaRPr lang="fa-IR" sz="2400" b="1" dirty="0">
              <a:cs typeface="B Nazani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2000" b="1" dirty="0">
                <a:cs typeface="B Nazanin" panose="00000400000000000000" pitchFamily="2" charset="-78"/>
              </a:rPr>
              <a:t>ارزیابی سریع ایمنی محیط</a:t>
            </a:r>
            <a:r>
              <a:rPr lang="fa-IR" sz="2000" dirty="0">
                <a:cs typeface="B Nazanin" panose="00000400000000000000" pitchFamily="2" charset="-78"/>
              </a:rPr>
              <a:t> (خاموش کردن منبع گرما، برق، مواد شیمیایی)</a:t>
            </a:r>
          </a:p>
          <a:p>
            <a:pPr marL="0" indent="0" algn="r" rtl="1">
              <a:buNone/>
            </a:pPr>
            <a:r>
              <a:rPr lang="fa-IR" sz="2000" b="1" dirty="0">
                <a:cs typeface="B Nazanin" panose="00000400000000000000" pitchFamily="2" charset="-78"/>
              </a:rPr>
              <a:t>ارزیابی خطر استنشاق دود</a:t>
            </a:r>
            <a:r>
              <a:rPr lang="fa-IR" sz="2000" dirty="0">
                <a:cs typeface="B Nazanin" panose="00000400000000000000" pitchFamily="2" charset="-78"/>
              </a:rPr>
              <a:t> (وجود دوده در بینی، سوختگی صورت، صدای خشن)</a:t>
            </a:r>
          </a:p>
          <a:p>
            <a:pPr marL="0" indent="0" algn="r" rtl="1">
              <a:buNone/>
            </a:pPr>
            <a:r>
              <a:rPr lang="fa-IR" sz="2000" b="1" dirty="0">
                <a:cs typeface="B Nazanin" panose="00000400000000000000" pitchFamily="2" charset="-78"/>
              </a:rPr>
              <a:t>تخصیص اولویت</a:t>
            </a:r>
            <a:r>
              <a:rPr lang="fa-IR" sz="2000" dirty="0">
                <a:cs typeface="B Nazanin" panose="00000400000000000000" pitchFamily="2" charset="-78"/>
              </a:rPr>
              <a:t>: </a:t>
            </a:r>
          </a:p>
          <a:p>
            <a:pPr marL="457200" lvl="1" indent="0" algn="r" rtl="1">
              <a:buNone/>
            </a:pPr>
            <a:r>
              <a:rPr lang="fa-IR" sz="2000" b="1" dirty="0">
                <a:cs typeface="B Nazanin" panose="00000400000000000000" pitchFamily="2" charset="-78"/>
              </a:rPr>
              <a:t>Emergent/Urgent:</a:t>
            </a:r>
            <a:r>
              <a:rPr lang="fa-IR" sz="2000" dirty="0">
                <a:cs typeface="B Nazanin" panose="00000400000000000000" pitchFamily="2" charset="-78"/>
              </a:rPr>
              <a:t> تهدید حیات، نیاز فوری به مداخله</a:t>
            </a:r>
          </a:p>
          <a:p>
            <a:pPr marL="457200" lvl="1" indent="0" algn="r" rtl="1">
              <a:buNone/>
            </a:pPr>
            <a:r>
              <a:rPr lang="fa-IR" sz="2000" b="1" dirty="0">
                <a:cs typeface="B Nazanin" panose="00000400000000000000" pitchFamily="2" charset="-78"/>
              </a:rPr>
              <a:t>Delayed:</a:t>
            </a:r>
            <a:r>
              <a:rPr lang="fa-IR" sz="2000" dirty="0">
                <a:cs typeface="B Nazanin" panose="00000400000000000000" pitchFamily="2" charset="-78"/>
              </a:rPr>
              <a:t> پایدار، نیاز به درمان اما نه فوری</a:t>
            </a:r>
          </a:p>
          <a:p>
            <a:pPr marL="457200" lvl="1" indent="0" algn="r" rtl="1">
              <a:buNone/>
            </a:pPr>
            <a:r>
              <a:rPr lang="fa-IR" sz="2000" b="1" dirty="0">
                <a:cs typeface="B Nazanin" panose="00000400000000000000" pitchFamily="2" charset="-78"/>
              </a:rPr>
              <a:t>Minor:</a:t>
            </a:r>
            <a:r>
              <a:rPr lang="fa-IR" sz="2000" dirty="0">
                <a:cs typeface="B Nazanin" panose="00000400000000000000" pitchFamily="2" charset="-78"/>
              </a:rPr>
              <a:t> سوختگی سطحی و </a:t>
            </a:r>
            <a:r>
              <a:rPr lang="fa-IR" sz="2000" dirty="0" smtClean="0">
                <a:cs typeface="B Nazanin" panose="00000400000000000000" pitchFamily="2" charset="-78"/>
              </a:rPr>
              <a:t>محدود</a:t>
            </a:r>
            <a:endParaRPr lang="fa-IR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1424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836712"/>
            <a:ext cx="83346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b="1" dirty="0">
                <a:cs typeface="B Titr" panose="00000700000000000000" pitchFamily="2" charset="-78"/>
              </a:rPr>
              <a:t>شاخص‌های شدت </a:t>
            </a:r>
            <a:r>
              <a:rPr lang="fa-IR" sz="2800" b="1" dirty="0" smtClean="0">
                <a:cs typeface="B Titr" panose="00000700000000000000" pitchFamily="2" charset="-78"/>
              </a:rPr>
              <a:t>سوختگی (</a:t>
            </a:r>
            <a:r>
              <a:rPr lang="en-US" sz="2800" b="1" dirty="0" smtClean="0">
                <a:cs typeface="B Titr" panose="00000700000000000000" pitchFamily="2" charset="-78"/>
              </a:rPr>
              <a:t>Burn </a:t>
            </a:r>
            <a:r>
              <a:rPr lang="en-US" sz="2800" b="1" dirty="0">
                <a:cs typeface="B Titr" panose="00000700000000000000" pitchFamily="2" charset="-78"/>
              </a:rPr>
              <a:t>Severity Index)</a:t>
            </a:r>
          </a:p>
          <a:p>
            <a:pPr algn="r" rtl="1">
              <a:buFont typeface="Arial" panose="020B0604020202020204" pitchFamily="34" charset="0"/>
              <a:buChar char="•"/>
            </a:pPr>
            <a:endParaRPr lang="fa-IR" sz="2800" dirty="0" smtClean="0">
              <a:cs typeface="B Nazanin" panose="00000400000000000000" pitchFamily="2" charset="-78"/>
            </a:endParaRPr>
          </a:p>
          <a:p>
            <a:pPr algn="r" rtl="1">
              <a:buFont typeface="Arial" panose="020B0604020202020204" pitchFamily="34" charset="0"/>
              <a:buChar char="•"/>
            </a:pPr>
            <a:endParaRPr lang="fa-IR" sz="2800" dirty="0">
              <a:cs typeface="B Nazanin" panose="00000400000000000000" pitchFamily="2" charset="-78"/>
            </a:endParaRP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سن </a:t>
            </a:r>
            <a:r>
              <a:rPr lang="fa-IR" sz="2800" dirty="0">
                <a:cs typeface="B Nazanin" panose="00000400000000000000" pitchFamily="2" charset="-78"/>
              </a:rPr>
              <a:t>بیمار (کودکان و سالمندان پرخطرترند).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وسعت سوختگی (%</a:t>
            </a:r>
            <a:r>
              <a:rPr lang="en-US" sz="2800" dirty="0">
                <a:cs typeface="B Nazanin" panose="00000400000000000000" pitchFamily="2" charset="-78"/>
              </a:rPr>
              <a:t>TBSA).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عمق سوختگی.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وجود آسیب استنشاقی یا ترومای همراه.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محل سوختگی (صورت، دست‌ها، پرینه، مفاصل بزرگ).</a:t>
            </a:r>
          </a:p>
        </p:txBody>
      </p:sp>
    </p:spTree>
    <p:extLst>
      <p:ext uri="{BB962C8B-B14F-4D97-AF65-F5344CB8AC3E}">
        <p14:creationId xmlns:p14="http://schemas.microsoft.com/office/powerpoint/2010/main" val="266552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628800"/>
            <a:ext cx="89817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endParaRPr lang="fa-IR" sz="2800" b="1" dirty="0">
              <a:cs typeface="B Titr" panose="00000700000000000000" pitchFamily="2" charset="-78"/>
            </a:endParaRPr>
          </a:p>
          <a:p>
            <a:pPr algn="justLow" rtl="1"/>
            <a:endParaRPr lang="fa-IR" sz="2800" b="1" dirty="0">
              <a:cs typeface="B Titr" panose="000007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زمان محاسبه فرمول مایعات از </a:t>
            </a:r>
            <a:r>
              <a:rPr lang="fa-IR" sz="2800" b="1" dirty="0">
                <a:cs typeface="B Nazanin" panose="00000400000000000000" pitchFamily="2" charset="-78"/>
              </a:rPr>
              <a:t>لحظه حادثه</a:t>
            </a:r>
            <a:r>
              <a:rPr lang="fa-IR" sz="2800" dirty="0">
                <a:cs typeface="B Nazanin" panose="00000400000000000000" pitchFamily="2" charset="-78"/>
              </a:rPr>
              <a:t> است، نه از زمان پذیرش.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ارزیابی مداوم بیمار مهم‌تر از پایبندی کورکورانه به فرمول است.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علامت هشدار over-resuscitation: رال ریوی، افزایش فشارهای راه هوایی.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هر بیمار سوختگی با تورم سریع صورت باید </a:t>
            </a:r>
            <a:r>
              <a:rPr lang="fa-IR" sz="2800" b="1" dirty="0">
                <a:cs typeface="B Nazanin" panose="00000400000000000000" pitchFamily="2" charset="-78"/>
              </a:rPr>
              <a:t>primary airway</a:t>
            </a:r>
            <a:r>
              <a:rPr lang="fa-IR" sz="2800" dirty="0">
                <a:cs typeface="B Nazanin" panose="00000400000000000000" pitchFamily="2" charset="-78"/>
              </a:rPr>
              <a:t> در ساعات اولیه دریافت کند، حتی اگر در ابتدا پایدار به نظر برسد.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32912"/>
            <a:ext cx="3138432" cy="179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23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dirty="0" err="1">
                <a:cs typeface="B Titr" panose="00000700000000000000" pitchFamily="2" charset="-78"/>
              </a:rPr>
              <a:t>فصل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سوم</a:t>
            </a:r>
            <a:r>
              <a:rPr dirty="0">
                <a:cs typeface="B Titr" panose="00000700000000000000" pitchFamily="2" charset="-78"/>
              </a:rPr>
              <a:t>: </a:t>
            </a:r>
            <a:r>
              <a:rPr dirty="0" err="1">
                <a:cs typeface="B Titr" panose="00000700000000000000" pitchFamily="2" charset="-78"/>
              </a:rPr>
              <a:t>مدیریت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راه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هوایی</a:t>
            </a:r>
            <a:r>
              <a:rPr dirty="0">
                <a:cs typeface="B Titr" panose="00000700000000000000" pitchFamily="2" charset="-78"/>
              </a:rPr>
              <a:t> و </a:t>
            </a:r>
            <a:r>
              <a:rPr dirty="0" err="1">
                <a:cs typeface="B Titr" panose="00000700000000000000" pitchFamily="2" charset="-78"/>
              </a:rPr>
              <a:t>تنفس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>
              <a:defRPr sz="2000"/>
            </a:pPr>
            <a:r>
              <a:rPr sz="2800" dirty="0" err="1"/>
              <a:t>شناسایی</a:t>
            </a:r>
            <a:r>
              <a:rPr sz="2800" dirty="0"/>
              <a:t> </a:t>
            </a:r>
            <a:r>
              <a:rPr sz="2800" dirty="0" err="1"/>
              <a:t>آسیب</a:t>
            </a:r>
            <a:r>
              <a:rPr sz="2800" dirty="0"/>
              <a:t> </a:t>
            </a:r>
            <a:r>
              <a:rPr sz="2800" dirty="0" err="1"/>
              <a:t>استنشاقی</a:t>
            </a:r>
            <a:endParaRPr sz="2800" dirty="0"/>
          </a:p>
          <a:p>
            <a:pPr>
              <a:defRPr sz="2000"/>
            </a:pPr>
            <a:r>
              <a:rPr sz="2800" dirty="0" err="1"/>
              <a:t>اکسیژن‌تراپی</a:t>
            </a:r>
            <a:r>
              <a:rPr sz="2800" dirty="0"/>
              <a:t> و </a:t>
            </a:r>
            <a:r>
              <a:rPr sz="2800" dirty="0" err="1"/>
              <a:t>مانیتورینگ</a:t>
            </a:r>
            <a:endParaRPr sz="2800" dirty="0"/>
          </a:p>
          <a:p>
            <a:pPr>
              <a:defRPr sz="2000"/>
            </a:pPr>
            <a:r>
              <a:rPr sz="2800" dirty="0" err="1"/>
              <a:t>اینتوباسیون</a:t>
            </a:r>
            <a:r>
              <a:rPr sz="2800" dirty="0"/>
              <a:t> و </a:t>
            </a:r>
            <a:r>
              <a:rPr sz="2800" dirty="0" err="1"/>
              <a:t>تهویه</a:t>
            </a:r>
            <a:r>
              <a:rPr sz="2800" dirty="0"/>
              <a:t> </a:t>
            </a:r>
            <a:r>
              <a:rPr sz="2800" dirty="0" err="1"/>
              <a:t>مکانیکی</a:t>
            </a:r>
            <a:endParaRPr sz="2800" dirty="0"/>
          </a:p>
          <a:p>
            <a:pPr>
              <a:defRPr sz="2000"/>
            </a:pPr>
            <a:r>
              <a:rPr sz="2800" dirty="0" err="1"/>
              <a:t>تراکئوستومی</a:t>
            </a:r>
            <a:r>
              <a:rPr sz="2800" dirty="0"/>
              <a:t> </a:t>
            </a:r>
            <a:r>
              <a:rPr sz="2800" dirty="0" err="1"/>
              <a:t>در</a:t>
            </a:r>
            <a:r>
              <a:rPr sz="2800" dirty="0"/>
              <a:t> </a:t>
            </a:r>
            <a:r>
              <a:rPr sz="2800" dirty="0" err="1"/>
              <a:t>موارد</a:t>
            </a:r>
            <a:r>
              <a:rPr sz="2800" dirty="0"/>
              <a:t> </a:t>
            </a:r>
            <a:r>
              <a:rPr sz="2800" dirty="0" err="1"/>
              <a:t>اورژانسی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56391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060848"/>
            <a:ext cx="903649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اهمیت مدیریت راه هوایی در سوختگی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آسیب‌های استنشاقی علت اصلی مرگ زودرس در بیماران سوختگی هستند.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حدود </a:t>
            </a:r>
            <a:r>
              <a:rPr lang="fa-IR" sz="2400" b="1" dirty="0">
                <a:cs typeface="B Nazanin" panose="00000400000000000000" pitchFamily="2" charset="-78"/>
              </a:rPr>
              <a:t>۲۰–۳۰٪ بیماران بستری در مراکز سوختگی</a:t>
            </a:r>
            <a:r>
              <a:rPr lang="fa-IR" sz="2400" dirty="0">
                <a:cs typeface="B Nazanin" panose="00000400000000000000" pitchFamily="2" charset="-78"/>
              </a:rPr>
              <a:t> دچار درجاتی از آسیب استنشاقی می‌شوند.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مرگ‌ومیر در این بیماران به‌ویژه در ۲۴ ساعت اول بالا است، بنابراین </a:t>
            </a:r>
            <a:r>
              <a:rPr lang="fa-IR" sz="2400" b="1" dirty="0">
                <a:cs typeface="B Nazanin" panose="00000400000000000000" pitchFamily="2" charset="-78"/>
              </a:rPr>
              <a:t>ارزیابی و مداخله سریع</a:t>
            </a:r>
            <a:r>
              <a:rPr lang="fa-IR" sz="2400" dirty="0">
                <a:cs typeface="B Nazanin" panose="00000400000000000000" pitchFamily="2" charset="-78"/>
              </a:rPr>
              <a:t> حیاتی است</a:t>
            </a:r>
            <a:r>
              <a:rPr lang="fa-IR" sz="2400" dirty="0" smtClean="0">
                <a:cs typeface="B Nazanin" panose="00000400000000000000" pitchFamily="2" charset="-78"/>
              </a:rPr>
              <a:t>.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انواع آسیب‌های استنشاقی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آسیب حرارتی</a:t>
            </a:r>
            <a:r>
              <a:rPr lang="fa-IR" sz="2400" dirty="0">
                <a:cs typeface="B Nazanin" panose="00000400000000000000" pitchFamily="2" charset="-78"/>
              </a:rPr>
              <a:t> → درگیرکننده بینی، دهان و حلق.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آسیب شیمیایی</a:t>
            </a:r>
            <a:r>
              <a:rPr lang="fa-IR" sz="2400" dirty="0">
                <a:cs typeface="B Nazanin" panose="00000400000000000000" pitchFamily="2" charset="-78"/>
              </a:rPr>
              <a:t> → ناشی از استنشاق گازهای سمی (</a:t>
            </a:r>
            <a:r>
              <a:rPr lang="en-US" sz="2400" dirty="0">
                <a:cs typeface="B Nazanin" panose="00000400000000000000" pitchFamily="2" charset="-78"/>
              </a:rPr>
              <a:t>CO، </a:t>
            </a:r>
            <a:r>
              <a:rPr lang="fa-IR" sz="2400" dirty="0">
                <a:cs typeface="B Nazanin" panose="00000400000000000000" pitchFamily="2" charset="-78"/>
              </a:rPr>
              <a:t>سیانید).</a:t>
            </a:r>
          </a:p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آسیب از محصولات احتراق</a:t>
            </a:r>
            <a:r>
              <a:rPr lang="fa-IR" sz="2400" dirty="0">
                <a:cs typeface="B Nazanin" panose="00000400000000000000" pitchFamily="2" charset="-78"/>
              </a:rPr>
              <a:t> → منجر به ادم تأخیری راه هوایی تحتانی.</a:t>
            </a:r>
          </a:p>
          <a:p>
            <a:pPr algn="r" rtl="1">
              <a:buFont typeface="Arial" panose="020B0604020202020204" pitchFamily="34" charset="0"/>
              <a:buChar char="•"/>
            </a:pPr>
            <a:endParaRPr lang="fa-IR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074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124744"/>
            <a:ext cx="882047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800" b="1" dirty="0">
                <a:cs typeface="B Titr" panose="00000700000000000000" pitchFamily="2" charset="-78"/>
              </a:rPr>
              <a:t>نشانه‌های بالینی آسیب </a:t>
            </a:r>
            <a:r>
              <a:rPr lang="fa-IR" sz="2800" b="1" dirty="0" smtClean="0">
                <a:cs typeface="B Titr" panose="00000700000000000000" pitchFamily="2" charset="-78"/>
              </a:rPr>
              <a:t>استنشاقی</a:t>
            </a:r>
          </a:p>
          <a:p>
            <a:pPr algn="justLow" rtl="1"/>
            <a:endParaRPr lang="fa-IR" sz="2000" b="1" dirty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سوختگی اطراف بینی و دهان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وجود دوده یا ذرات سوختگی در دهان و حلق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سوختگی مخاط دهان و حنجره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تغییر صدا (خشونت صدا)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سرفه همراه با خلط سیاه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تنگی نفس، تاکی‌پنه یا ویزینگ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کاهش سطح هوشیاری در اثر هیپوکسی</a:t>
            </a:r>
          </a:p>
          <a:p>
            <a:pPr algn="justLow" rtl="1"/>
            <a:r>
              <a:rPr lang="fa-IR" sz="2000" b="1" dirty="0" smtClean="0">
                <a:cs typeface="B Nazanin" panose="00000400000000000000" pitchFamily="2" charset="-78"/>
              </a:rPr>
              <a:t>. </a:t>
            </a:r>
            <a:r>
              <a:rPr lang="fa-I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اقدامات اورژانسی پرستاری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b="1" dirty="0">
                <a:cs typeface="B Nazanin" panose="00000400000000000000" pitchFamily="2" charset="-78"/>
              </a:rPr>
              <a:t>تأمین اکسیژن</a:t>
            </a:r>
            <a:r>
              <a:rPr lang="fa-IR" sz="2000" dirty="0">
                <a:cs typeface="B Nazanin" panose="00000400000000000000" pitchFamily="2" charset="-78"/>
              </a:rPr>
              <a:t>: اکسیژن 100% مرطوب با ماسک غیرقابل برگشت.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b="1" dirty="0">
                <a:cs typeface="B Nazanin" panose="00000400000000000000" pitchFamily="2" charset="-78"/>
              </a:rPr>
              <a:t>مانیتورینگ مداوم</a:t>
            </a:r>
            <a:r>
              <a:rPr lang="fa-IR" sz="2000" dirty="0">
                <a:cs typeface="B Nazanin" panose="00000400000000000000" pitchFamily="2" charset="-78"/>
              </a:rPr>
              <a:t>: </a:t>
            </a:r>
            <a:r>
              <a:rPr lang="en-US" sz="2000" dirty="0" err="1">
                <a:cs typeface="B Nazanin" panose="00000400000000000000" pitchFamily="2" charset="-78"/>
              </a:rPr>
              <a:t>SpO</a:t>
            </a:r>
            <a:r>
              <a:rPr lang="en-US" sz="2000" dirty="0">
                <a:cs typeface="B Nazanin" panose="00000400000000000000" pitchFamily="2" charset="-78"/>
              </a:rPr>
              <a:t>₂، ABG </a:t>
            </a:r>
            <a:r>
              <a:rPr lang="fa-IR" sz="2000" dirty="0">
                <a:cs typeface="B Nazanin" panose="00000400000000000000" pitchFamily="2" charset="-78"/>
              </a:rPr>
              <a:t>برای بررسی هیپوکسمی و </a:t>
            </a:r>
            <a:r>
              <a:rPr lang="en-US" sz="2000" dirty="0" err="1">
                <a:cs typeface="B Nazanin" panose="00000400000000000000" pitchFamily="2" charset="-78"/>
              </a:rPr>
              <a:t>COHb</a:t>
            </a:r>
            <a:r>
              <a:rPr lang="en-US" sz="2000" dirty="0">
                <a:cs typeface="B Nazanin" panose="00000400000000000000" pitchFamily="2" charset="-78"/>
              </a:rPr>
              <a:t> (</a:t>
            </a:r>
            <a:r>
              <a:rPr lang="fa-IR" sz="2000" dirty="0">
                <a:cs typeface="B Nazanin" panose="00000400000000000000" pitchFamily="2" charset="-78"/>
              </a:rPr>
              <a:t>کربوکسی‌هموگلوبین).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b="1" dirty="0">
                <a:cs typeface="B Nazanin" panose="00000400000000000000" pitchFamily="2" charset="-78"/>
              </a:rPr>
              <a:t>اندیکاسیون‌های اینتوباسیون زودرس</a:t>
            </a:r>
            <a:r>
              <a:rPr lang="fa-IR" sz="2000" dirty="0">
                <a:cs typeface="B Nazanin" panose="00000400000000000000" pitchFamily="2" charset="-78"/>
              </a:rPr>
              <a:t>: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وجود استریدور یا خشونت صدا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ادم واضح راه هوایی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کاهش سطح هوشیاری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%</a:t>
            </a:r>
            <a:r>
              <a:rPr lang="en-US" sz="2000" dirty="0" err="1">
                <a:cs typeface="B Nazanin" panose="00000400000000000000" pitchFamily="2" charset="-78"/>
              </a:rPr>
              <a:t>COHb</a:t>
            </a:r>
            <a:r>
              <a:rPr lang="en-US" sz="2000" dirty="0">
                <a:cs typeface="B Nazanin" panose="00000400000000000000" pitchFamily="2" charset="-78"/>
              </a:rPr>
              <a:t> &gt; 10 </a:t>
            </a:r>
            <a:r>
              <a:rPr lang="fa-IR" sz="2000" dirty="0">
                <a:cs typeface="B Nazanin" panose="00000400000000000000" pitchFamily="2" charset="-78"/>
              </a:rPr>
              <a:t>در افراد سالم و &gt; 5 در افراد پرخطر</a:t>
            </a:r>
          </a:p>
        </p:txBody>
      </p:sp>
    </p:spTree>
    <p:extLst>
      <p:ext uri="{BB962C8B-B14F-4D97-AF65-F5344CB8AC3E}">
        <p14:creationId xmlns:p14="http://schemas.microsoft.com/office/powerpoint/2010/main" val="43954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08520" y="1988840"/>
            <a:ext cx="91450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000" b="1" dirty="0" smtClean="0">
                <a:cs typeface="B Nazanin" panose="00000400000000000000" pitchFamily="2" charset="-78"/>
              </a:rPr>
              <a:t>مدیریت </a:t>
            </a:r>
            <a:r>
              <a:rPr lang="fa-IR" sz="2000" b="1" dirty="0">
                <a:cs typeface="B Nazanin" panose="00000400000000000000" pitchFamily="2" charset="-78"/>
              </a:rPr>
              <a:t>راه هوایی (Airway Management)</a:t>
            </a:r>
          </a:p>
          <a:p>
            <a:pPr algn="r" rtl="1"/>
            <a:r>
              <a:rPr lang="fa-IR" sz="2000" dirty="0">
                <a:cs typeface="B Nazanin" panose="00000400000000000000" pitchFamily="2" charset="-78"/>
              </a:rPr>
              <a:t>سوختگی‌های شدید، به‌ویژه با استنشاق دود، می‌توانند باعث انسداد پیشرونده راه هوایی شوند که در ۶–۲۴ ساعت اول بدتر می‌شود.</a:t>
            </a:r>
          </a:p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اندیکاسیون‌های لوله‌گذاری فوری (طبق ABA و ATLS)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سوختگی صورت + دوده در بینی یا دهان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صدای خشن یا استریدور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سوختگی‌های گردن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کاهش هوشیاری (GCS ≤ 8)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ناتوانی در حفظ اکسیژناسیون با ماسک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 smtClean="0">
                <a:cs typeface="B Nazanin" panose="00000400000000000000" pitchFamily="2" charset="-78"/>
              </a:rPr>
              <a:t>پیش </a:t>
            </a:r>
            <a:r>
              <a:rPr lang="fa-IR" sz="2000" dirty="0">
                <a:cs typeface="B Nazanin" panose="00000400000000000000" pitchFamily="2" charset="-78"/>
              </a:rPr>
              <a:t>از ادم شدید: لوله‌گذاری انتوتراکئال با سایز مناسب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در آسیب استنشاقی، </a:t>
            </a:r>
            <a:r>
              <a:rPr lang="fa-IR" sz="2000" i="1" dirty="0">
                <a:cs typeface="B Nazanin" panose="00000400000000000000" pitchFamily="2" charset="-78"/>
              </a:rPr>
              <a:t>early intubation</a:t>
            </a:r>
            <a:r>
              <a:rPr lang="fa-IR" sz="2000" dirty="0">
                <a:cs typeface="B Nazanin" panose="00000400000000000000" pitchFamily="2" charset="-78"/>
              </a:rPr>
              <a:t> توصیه می‌شود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برای بیماران با توده صدمه دیده یا سوختگی شدید گردن: آماده‌باش برای کرایکوتیروتومی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بعد از لوله‌گذاری: FiO₂ بالا، با تنظیم PEEP (معمولاً 5 cmH₂O، مگر محدودیت وجود داشته باشد)</a:t>
            </a:r>
          </a:p>
        </p:txBody>
      </p:sp>
    </p:spTree>
    <p:extLst>
      <p:ext uri="{BB962C8B-B14F-4D97-AF65-F5344CB8AC3E}">
        <p14:creationId xmlns:p14="http://schemas.microsoft.com/office/powerpoint/2010/main" val="47879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24744"/>
            <a:ext cx="89289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800" b="1" dirty="0">
                <a:cs typeface="B Nazanin" panose="00000400000000000000" pitchFamily="2" charset="-78"/>
              </a:rPr>
              <a:t>تهویه </a:t>
            </a:r>
            <a:r>
              <a:rPr lang="fa-IR" sz="2800" b="1" dirty="0" smtClean="0">
                <a:cs typeface="B Nazanin" panose="00000400000000000000" pitchFamily="2" charset="-78"/>
              </a:rPr>
              <a:t>مکانیکی</a:t>
            </a:r>
          </a:p>
          <a:p>
            <a:pPr algn="justLow" rtl="1"/>
            <a:endParaRPr lang="fa-IR" sz="2800" b="1" dirty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در بیماران با </a:t>
            </a:r>
            <a:r>
              <a:rPr lang="en-US" sz="2800" dirty="0">
                <a:cs typeface="B Nazanin" panose="00000400000000000000" pitchFamily="2" charset="-78"/>
              </a:rPr>
              <a:t>ARDS </a:t>
            </a:r>
            <a:r>
              <a:rPr lang="fa-IR" sz="2800" dirty="0">
                <a:cs typeface="B Nazanin" panose="00000400000000000000" pitchFamily="2" charset="-78"/>
              </a:rPr>
              <a:t>یا ادم ریوی باید تهویه مکانیکی تهاجمی برقرار شود.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مدهای پیشنهادی: </a:t>
            </a:r>
            <a:r>
              <a:rPr lang="en-US" sz="2800" b="1" dirty="0">
                <a:cs typeface="B Nazanin" panose="00000400000000000000" pitchFamily="2" charset="-78"/>
              </a:rPr>
              <a:t>Volume-Controlled Ventilation</a:t>
            </a:r>
            <a:r>
              <a:rPr lang="en-US" sz="2800" dirty="0">
                <a:cs typeface="B Nazanin" panose="00000400000000000000" pitchFamily="2" charset="-78"/>
              </a:rPr>
              <a:t> </a:t>
            </a:r>
            <a:r>
              <a:rPr lang="fa-IR" sz="2800" dirty="0">
                <a:cs typeface="B Nazanin" panose="00000400000000000000" pitchFamily="2" charset="-78"/>
              </a:rPr>
              <a:t>یا </a:t>
            </a:r>
            <a:r>
              <a:rPr lang="en-US" sz="2800" b="1" dirty="0">
                <a:cs typeface="B Nazanin" panose="00000400000000000000" pitchFamily="2" charset="-78"/>
              </a:rPr>
              <a:t>Low Tidal Volume Strategy</a:t>
            </a:r>
            <a:r>
              <a:rPr lang="en-US" sz="2800" dirty="0">
                <a:cs typeface="B Nazanin" panose="00000400000000000000" pitchFamily="2" charset="-78"/>
              </a:rPr>
              <a:t> (6 ml/kg).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مراقبت پرستاری شامل: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پایش مستمر اشباع اکسیژن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مراقبت از لوله تراشه و پیشگیری از عفونت (</a:t>
            </a:r>
            <a:r>
              <a:rPr lang="en-US" sz="2800" dirty="0">
                <a:cs typeface="B Nazanin" panose="00000400000000000000" pitchFamily="2" charset="-78"/>
              </a:rPr>
              <a:t>VAP bundle)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کنترل فشار کاف لوله تراشه</a:t>
            </a:r>
          </a:p>
        </p:txBody>
      </p:sp>
    </p:spTree>
    <p:extLst>
      <p:ext uri="{BB962C8B-B14F-4D97-AF65-F5344CB8AC3E}">
        <p14:creationId xmlns:p14="http://schemas.microsoft.com/office/powerpoint/2010/main" val="262485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85" y="2132856"/>
            <a:ext cx="9108504" cy="4525963"/>
          </a:xfrm>
        </p:spPr>
        <p:txBody>
          <a:bodyPr/>
          <a:lstStyle/>
          <a:p>
            <a:pPr rtl="1"/>
            <a:r>
              <a:rPr lang="fa-IR" sz="2800" b="1" dirty="0" smtClean="0"/>
              <a:t>تهویه </a:t>
            </a:r>
            <a:r>
              <a:rPr lang="fa-IR" sz="2800" b="1" dirty="0"/>
              <a:t>مکانیکی در بیماران سوختگی</a:t>
            </a:r>
          </a:p>
          <a:p>
            <a:pPr rtl="1"/>
            <a:r>
              <a:rPr lang="fa-IR" sz="2800" b="1" dirty="0"/>
              <a:t>مد تهویه:</a:t>
            </a:r>
            <a:r>
              <a:rPr lang="fa-IR" sz="2800" dirty="0"/>
              <a:t> معمولاً Volume-Controlled یا Pressure-Controlled</a:t>
            </a:r>
          </a:p>
          <a:p>
            <a:pPr rtl="1"/>
            <a:r>
              <a:rPr lang="fa-IR" sz="2800" dirty="0"/>
              <a:t>هدف: PaO₂ ≥ 80 mmHg و SpO₂ ≥ 94%</a:t>
            </a:r>
          </a:p>
          <a:p>
            <a:pPr rtl="1"/>
            <a:r>
              <a:rPr lang="fa-IR" sz="2800" dirty="0"/>
              <a:t>اجتناب از overventilation → pH و PaCO₂ را کنترل کنید</a:t>
            </a:r>
          </a:p>
          <a:p>
            <a:pPr rtl="1"/>
            <a:r>
              <a:rPr lang="fa-IR" sz="2800" dirty="0"/>
              <a:t>در آسیب استنشاقی: افزایش نیاز اکسیژن، گاهی استفاده از </a:t>
            </a:r>
            <a:r>
              <a:rPr lang="fa-IR" sz="2800" i="1" dirty="0"/>
              <a:t>high-flow oxygen</a:t>
            </a:r>
            <a:r>
              <a:rPr lang="fa-IR" sz="2800" dirty="0"/>
              <a:t> یا </a:t>
            </a:r>
            <a:r>
              <a:rPr lang="fa-IR" sz="2800" i="1" dirty="0"/>
              <a:t>HFOV</a:t>
            </a:r>
            <a:endParaRPr lang="fa-IR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629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0492" y="548680"/>
            <a:ext cx="901052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800" b="1" dirty="0">
                <a:cs typeface="B Nazanin" panose="00000400000000000000" pitchFamily="2" charset="-78"/>
              </a:rPr>
              <a:t>مسمومیت با مونوکسیدکربن (</a:t>
            </a:r>
            <a:r>
              <a:rPr lang="en-US" sz="2800" b="1" dirty="0">
                <a:cs typeface="B Nazanin" panose="00000400000000000000" pitchFamily="2" charset="-78"/>
              </a:rPr>
              <a:t>CO Poisoning)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en-US" sz="2800" dirty="0">
                <a:cs typeface="B Nazanin" panose="00000400000000000000" pitchFamily="2" charset="-78"/>
              </a:rPr>
              <a:t>CO </a:t>
            </a:r>
            <a:r>
              <a:rPr lang="fa-IR" sz="2800" dirty="0">
                <a:cs typeface="B Nazanin" panose="00000400000000000000" pitchFamily="2" charset="-78"/>
              </a:rPr>
              <a:t>تمایل 200 برابر بیشتر به هموگلوبین دارد و باعث هیپوکسی بافتی می‌شود.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علائم: سردرد، گیجی، تهوع، کاهش هوشیاری.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درمان: اکسیژن 100%، در موارد شدید → </a:t>
            </a:r>
            <a:r>
              <a:rPr lang="fa-IR" sz="2800" b="1" dirty="0">
                <a:cs typeface="B Nazanin" panose="00000400000000000000" pitchFamily="2" charset="-78"/>
              </a:rPr>
              <a:t>هایپرباریک اکسیژن تراپی (</a:t>
            </a:r>
            <a:r>
              <a:rPr lang="en-US" sz="2800" b="1" dirty="0">
                <a:cs typeface="B Nazanin" panose="00000400000000000000" pitchFamily="2" charset="-78"/>
              </a:rPr>
              <a:t>HBOT)</a:t>
            </a:r>
            <a:r>
              <a:rPr lang="en-US" sz="2800" dirty="0">
                <a:cs typeface="B Nazanin" panose="00000400000000000000" pitchFamily="2" charset="-78"/>
              </a:rPr>
              <a:t>.</a:t>
            </a:r>
          </a:p>
          <a:p>
            <a:pPr algn="r" rtl="1"/>
            <a:r>
              <a:rPr lang="fa-IR" sz="2800" b="1" dirty="0" smtClean="0">
                <a:cs typeface="B Nazanin" panose="00000400000000000000" pitchFamily="2" charset="-78"/>
              </a:rPr>
              <a:t>مسمومیت </a:t>
            </a:r>
            <a:r>
              <a:rPr lang="fa-IR" sz="2800" b="1" dirty="0">
                <a:cs typeface="B Nazanin" panose="00000400000000000000" pitchFamily="2" charset="-78"/>
              </a:rPr>
              <a:t>با سیانید </a:t>
            </a:r>
            <a:r>
              <a:rPr lang="en-US" sz="2800" b="1" dirty="0" smtClean="0">
                <a:cs typeface="B Nazanin" panose="00000400000000000000" pitchFamily="2" charset="-78"/>
              </a:rPr>
              <a:t>CN Poisoning</a:t>
            </a:r>
            <a:endParaRPr lang="en-US" sz="2800" b="1" dirty="0">
              <a:cs typeface="B Nazanin" panose="00000400000000000000" pitchFamily="2" charset="-78"/>
            </a:endParaRP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شایع در آتش‌سوزی‌های بسته.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علائم: اسیدوز متابولیک، تشنج، کاهش هوشیاری.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درمان: </a:t>
            </a:r>
            <a:r>
              <a:rPr lang="en-US" sz="2800" b="1" dirty="0" err="1">
                <a:cs typeface="B Nazanin" panose="00000400000000000000" pitchFamily="2" charset="-78"/>
              </a:rPr>
              <a:t>Hydroxocobalamin</a:t>
            </a:r>
            <a:r>
              <a:rPr lang="en-US" sz="2800" b="1" dirty="0">
                <a:cs typeface="B Nazanin" panose="00000400000000000000" pitchFamily="2" charset="-78"/>
              </a:rPr>
              <a:t> </a:t>
            </a:r>
            <a:r>
              <a:rPr lang="en-US" sz="2800" b="1" dirty="0" smtClean="0">
                <a:cs typeface="B Nazanin" panose="00000400000000000000" pitchFamily="2" charset="-78"/>
              </a:rPr>
              <a:t>IV</a:t>
            </a:r>
            <a:endParaRPr lang="fa-IR" sz="2800" dirty="0">
              <a:cs typeface="B Nazanin" panose="00000400000000000000" pitchFamily="2" charset="-78"/>
            </a:endParaRPr>
          </a:p>
          <a:p>
            <a:pPr algn="r" rtl="1"/>
            <a:r>
              <a:rPr lang="fa-IR" sz="2800" b="1" dirty="0" smtClean="0">
                <a:cs typeface="B Nazanin" panose="00000400000000000000" pitchFamily="2" charset="-78"/>
              </a:rPr>
              <a:t>نقش </a:t>
            </a:r>
            <a:r>
              <a:rPr lang="fa-IR" sz="2800" b="1" dirty="0">
                <a:cs typeface="B Nazanin" panose="00000400000000000000" pitchFamily="2" charset="-78"/>
              </a:rPr>
              <a:t>پرستار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ارزیابی مداوم راه هوایی در ساعات اول بستری </a:t>
            </a:r>
            <a:endParaRPr lang="fa-IR" sz="2800" dirty="0" smtClean="0">
              <a:cs typeface="B Nazanin" panose="00000400000000000000" pitchFamily="2" charset="-78"/>
            </a:endParaRP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آماده‌سازی </a:t>
            </a:r>
            <a:r>
              <a:rPr lang="fa-IR" sz="2800" dirty="0">
                <a:cs typeface="B Nazanin" panose="00000400000000000000" pitchFamily="2" charset="-78"/>
              </a:rPr>
              <a:t>وسایل اینتوباسیون و تراکئوستومی.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آموزش تیمی برای برخورد سریع در بدتر شدن وضعیت تنفسی.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مستندسازی دقیق یافته‌ها (زمان شروع اکسیژن، </a:t>
            </a:r>
            <a:r>
              <a:rPr lang="en-US" sz="2800" dirty="0" err="1">
                <a:cs typeface="B Nazanin" panose="00000400000000000000" pitchFamily="2" charset="-78"/>
              </a:rPr>
              <a:t>SpO</a:t>
            </a:r>
            <a:r>
              <a:rPr lang="en-US" sz="2800" dirty="0">
                <a:cs typeface="B Nazanin" panose="00000400000000000000" pitchFamily="2" charset="-78"/>
              </a:rPr>
              <a:t>₂، </a:t>
            </a:r>
            <a:r>
              <a:rPr lang="en-US" sz="2800" dirty="0" smtClean="0">
                <a:cs typeface="B Nazanin" panose="00000400000000000000" pitchFamily="2" charset="-78"/>
              </a:rPr>
              <a:t>ABG</a:t>
            </a:r>
            <a:r>
              <a:rPr lang="fa-IR" sz="2800" dirty="0" smtClean="0">
                <a:cs typeface="B Nazanin" panose="00000400000000000000" pitchFamily="2" charset="-78"/>
              </a:rPr>
              <a:t>)</a:t>
            </a:r>
            <a:endParaRPr lang="en-US" sz="28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627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6376A5F-552E-4A44-AAF9-0EB09BBBB7D7}"/>
              </a:ext>
            </a:extLst>
          </p:cNvPr>
          <p:cNvSpPr txBox="1">
            <a:spLocks/>
          </p:cNvSpPr>
          <p:nvPr/>
        </p:nvSpPr>
        <p:spPr bwMode="auto">
          <a:xfrm>
            <a:off x="2555776" y="188640"/>
            <a:ext cx="3683000" cy="804862"/>
          </a:xfrm>
          <a:prstGeom prst="rect">
            <a:avLst/>
          </a:prstGeom>
          <a:solidFill>
            <a:srgbClr val="098443"/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fa-IR" sz="4000" kern="0" dirty="0">
                <a:solidFill>
                  <a:schemeClr val="bg1"/>
                </a:solidFill>
                <a:cs typeface="B Titr" panose="00000700000000000000" pitchFamily="2" charset="-78"/>
              </a:rPr>
              <a:t>فهرست مطالب</a:t>
            </a:r>
            <a:endParaRPr lang="en-US" sz="4000" kern="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5300476-7F35-45DE-A32C-47E8C1BAFB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4538801"/>
              </p:ext>
            </p:extLst>
          </p:nvPr>
        </p:nvGraphicFramePr>
        <p:xfrm>
          <a:off x="467544" y="1196752"/>
          <a:ext cx="6067549" cy="3693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384244" y="4732277"/>
            <a:ext cx="6203980" cy="709629"/>
            <a:chOff x="-130724" y="66781"/>
            <a:chExt cx="5084333" cy="709629"/>
          </a:xfrm>
        </p:grpSpPr>
        <p:sp>
          <p:nvSpPr>
            <p:cNvPr id="7" name="Rounded Rectangle 6"/>
            <p:cNvSpPr/>
            <p:nvPr/>
          </p:nvSpPr>
          <p:spPr>
            <a:xfrm>
              <a:off x="-3445" y="66781"/>
              <a:ext cx="4957054" cy="709629"/>
            </a:xfrm>
            <a:prstGeom prst="roundRect">
              <a:avLst/>
            </a:prstGeom>
            <a:solidFill>
              <a:srgbClr val="098443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hueOff val="-3600000"/>
                <a:satOff val="-12501"/>
                <a:lumOff val="1500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ounded Rectangle 4"/>
            <p:cNvSpPr txBox="1"/>
            <p:nvPr/>
          </p:nvSpPr>
          <p:spPr>
            <a:xfrm>
              <a:off x="-130724" y="136063"/>
              <a:ext cx="5039892" cy="6403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26670" rIns="53340" bIns="2667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Aft>
                  <a:spcPct val="35000"/>
                </a:spcAft>
              </a:pPr>
              <a:r>
                <a:rPr lang="fa-IR" sz="1400" kern="1200" dirty="0" smtClean="0">
                  <a:cs typeface="B Titr" panose="00000700000000000000" pitchFamily="2" charset="-78"/>
                </a:rPr>
                <a:t> </a:t>
              </a:r>
              <a:r>
                <a:rPr lang="fa-IR" dirty="0">
                  <a:cs typeface="B Titr" panose="00000700000000000000" pitchFamily="2" charset="-78"/>
                </a:rPr>
                <a:t>اصول آلودگی زدایی در بیماران مشکوک به آلودگی شیمیایی یا هسته ای </a:t>
              </a:r>
              <a:endParaRPr lang="en-US" sz="1400" kern="1200" dirty="0">
                <a:cs typeface="B Titr" panose="00000700000000000000" pitchFamily="2" charset="-78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39552" y="5441906"/>
            <a:ext cx="5994445" cy="709629"/>
            <a:chOff x="13" y="1491844"/>
            <a:chExt cx="4968538" cy="709629"/>
          </a:xfrm>
        </p:grpSpPr>
        <p:sp>
          <p:nvSpPr>
            <p:cNvPr id="12" name="Rounded Rectangle 11"/>
            <p:cNvSpPr/>
            <p:nvPr/>
          </p:nvSpPr>
          <p:spPr>
            <a:xfrm>
              <a:off x="13" y="1491844"/>
              <a:ext cx="4968538" cy="709629"/>
            </a:xfrm>
            <a:prstGeom prst="roundRect">
              <a:avLst/>
            </a:prstGeom>
            <a:solidFill>
              <a:srgbClr val="00CC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hueOff val="-7200000"/>
                <a:satOff val="-25001"/>
                <a:lumOff val="3000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ounded Rectangle 4"/>
            <p:cNvSpPr txBox="1"/>
            <p:nvPr/>
          </p:nvSpPr>
          <p:spPr>
            <a:xfrm>
              <a:off x="34654" y="1526485"/>
              <a:ext cx="4899256" cy="6403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28575" rIns="57150" bIns="28575" numCol="1" spcCol="1270" anchor="ctr" anchorCtr="0">
              <a:noAutofit/>
            </a:bodyPr>
            <a:lstStyle/>
            <a:p>
              <a:pPr lvl="0" algn="ctr" defTabSz="666750" rtl="1">
                <a:lnSpc>
                  <a:spcPct val="90000"/>
                </a:lnSpc>
                <a:spcAft>
                  <a:spcPct val="35000"/>
                </a:spcAft>
              </a:pPr>
              <a:r>
                <a:rPr lang="fa-IR" dirty="0">
                  <a:cs typeface="B Titr" panose="00000700000000000000" pitchFamily="2" charset="-78"/>
                </a:rPr>
                <a:t>معیارهای ارجاع</a:t>
              </a:r>
              <a:r>
                <a:rPr lang="en-US" dirty="0">
                  <a:cs typeface="B Titr" panose="00000700000000000000" pitchFamily="2" charset="-78"/>
                </a:rPr>
                <a:t> ABA </a:t>
              </a:r>
              <a:r>
                <a:rPr lang="fa-IR" dirty="0">
                  <a:cs typeface="B Titr" panose="00000700000000000000" pitchFamily="2" charset="-78"/>
                </a:rPr>
                <a:t>و</a:t>
              </a:r>
              <a:r>
                <a:rPr lang="en-US" dirty="0">
                  <a:cs typeface="B Titr" panose="00000700000000000000" pitchFamily="2" charset="-78"/>
                </a:rPr>
                <a:t> ISBI- </a:t>
              </a:r>
              <a:r>
                <a:rPr lang="fa-IR" dirty="0">
                  <a:cs typeface="B Titr" panose="00000700000000000000" pitchFamily="2" charset="-78"/>
                </a:rPr>
                <a:t>مستندسازی با قالب</a:t>
              </a:r>
              <a:r>
                <a:rPr lang="en-US" dirty="0">
                  <a:cs typeface="B Titr" panose="00000700000000000000" pitchFamily="2" charset="-78"/>
                </a:rPr>
                <a:t> SBAR- </a:t>
              </a:r>
              <a:r>
                <a:rPr lang="fa-IR" dirty="0">
                  <a:cs typeface="B Titr" panose="00000700000000000000" pitchFamily="2" charset="-78"/>
                </a:rPr>
                <a:t>تحویل حرفه‌ای بیمار به مرکز سوختگی</a:t>
              </a:r>
              <a:endParaRPr lang="en-US" sz="1500" kern="1200" dirty="0">
                <a:solidFill>
                  <a:schemeClr val="tx1"/>
                </a:solidFill>
                <a:cs typeface="B Titr" panose="00000700000000000000" pitchFamily="2" charset="-78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457200"/>
            <a:ext cx="8492282" cy="1143000"/>
          </a:xfrm>
        </p:spPr>
        <p:txBody>
          <a:bodyPr/>
          <a:lstStyle/>
          <a:p>
            <a:pPr rtl="1"/>
            <a:r>
              <a:rPr dirty="0" err="1">
                <a:cs typeface="B Titr" panose="00000700000000000000" pitchFamily="2" charset="-78"/>
              </a:rPr>
              <a:t>فصل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چهارم</a:t>
            </a:r>
            <a:r>
              <a:rPr dirty="0">
                <a:cs typeface="B Titr" panose="00000700000000000000" pitchFamily="2" charset="-78"/>
              </a:rPr>
              <a:t>: </a:t>
            </a:r>
            <a:r>
              <a:rPr dirty="0" err="1">
                <a:cs typeface="B Titr" panose="00000700000000000000" pitchFamily="2" charset="-78"/>
              </a:rPr>
              <a:t>گردش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خون</a:t>
            </a:r>
            <a:r>
              <a:rPr dirty="0">
                <a:cs typeface="B Titr" panose="00000700000000000000" pitchFamily="2" charset="-78"/>
              </a:rPr>
              <a:t> و </a:t>
            </a:r>
            <a:r>
              <a:rPr dirty="0" err="1">
                <a:cs typeface="B Titr" panose="00000700000000000000" pitchFamily="2" charset="-78"/>
              </a:rPr>
              <a:t>احیای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مایعات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895" y="1844824"/>
            <a:ext cx="8229600" cy="4525963"/>
          </a:xfrm>
        </p:spPr>
        <p:txBody>
          <a:bodyPr/>
          <a:lstStyle/>
          <a:p>
            <a:endParaRPr sz="3200" dirty="0"/>
          </a:p>
          <a:p>
            <a:pPr>
              <a:defRPr sz="2000"/>
            </a:pPr>
            <a:r>
              <a:rPr sz="3200" dirty="0" err="1"/>
              <a:t>شوک</a:t>
            </a:r>
            <a:r>
              <a:rPr sz="3200" dirty="0"/>
              <a:t> </a:t>
            </a:r>
            <a:r>
              <a:rPr sz="3200" dirty="0" err="1"/>
              <a:t>سوختگی</a:t>
            </a:r>
            <a:r>
              <a:rPr sz="3200" dirty="0"/>
              <a:t> و </a:t>
            </a:r>
            <a:r>
              <a:rPr sz="3200" dirty="0" err="1"/>
              <a:t>پاتوفیزیولوژی</a:t>
            </a:r>
            <a:endParaRPr sz="3200" dirty="0"/>
          </a:p>
          <a:p>
            <a:pPr>
              <a:defRPr sz="2000"/>
            </a:pPr>
            <a:r>
              <a:rPr sz="3200" dirty="0" err="1"/>
              <a:t>فرمول</a:t>
            </a:r>
            <a:r>
              <a:rPr sz="3200" dirty="0"/>
              <a:t> Parkland و </a:t>
            </a:r>
            <a:r>
              <a:rPr sz="3200" dirty="0" err="1"/>
              <a:t>نحوه</a:t>
            </a:r>
            <a:r>
              <a:rPr sz="3200" dirty="0"/>
              <a:t> </a:t>
            </a:r>
            <a:r>
              <a:rPr sz="3200" dirty="0" err="1"/>
              <a:t>تجویز</a:t>
            </a:r>
            <a:r>
              <a:rPr sz="3200" dirty="0"/>
              <a:t> </a:t>
            </a:r>
            <a:r>
              <a:rPr sz="3200" dirty="0" err="1"/>
              <a:t>مایعات</a:t>
            </a:r>
            <a:endParaRPr sz="3200" dirty="0"/>
          </a:p>
          <a:p>
            <a:pPr>
              <a:defRPr sz="2000"/>
            </a:pPr>
            <a:r>
              <a:rPr sz="3200" dirty="0" err="1"/>
              <a:t>پایش</a:t>
            </a:r>
            <a:r>
              <a:rPr sz="3200" dirty="0"/>
              <a:t> </a:t>
            </a:r>
            <a:r>
              <a:rPr sz="3200" dirty="0" err="1"/>
              <a:t>ورودی</a:t>
            </a:r>
            <a:r>
              <a:rPr sz="3200" dirty="0"/>
              <a:t>/</a:t>
            </a:r>
            <a:r>
              <a:rPr sz="3200" dirty="0" err="1"/>
              <a:t>خروجی</a:t>
            </a:r>
            <a:r>
              <a:rPr sz="3200" dirty="0"/>
              <a:t> (I/O)</a:t>
            </a:r>
          </a:p>
          <a:p>
            <a:pPr>
              <a:defRPr sz="2000"/>
            </a:pPr>
            <a:r>
              <a:rPr sz="3200" dirty="0" err="1"/>
              <a:t>حفظ</a:t>
            </a:r>
            <a:r>
              <a:rPr sz="3200" dirty="0"/>
              <a:t> </a:t>
            </a:r>
            <a:r>
              <a:rPr sz="3200" dirty="0" err="1"/>
              <a:t>دمای</a:t>
            </a:r>
            <a:r>
              <a:rPr sz="3200" dirty="0"/>
              <a:t> </a:t>
            </a:r>
            <a:r>
              <a:rPr sz="3200" dirty="0" err="1"/>
              <a:t>بدن</a:t>
            </a:r>
            <a:r>
              <a:rPr sz="3200" dirty="0"/>
              <a:t> و </a:t>
            </a:r>
            <a:r>
              <a:rPr sz="3200" dirty="0" err="1"/>
              <a:t>پیشگیری</a:t>
            </a:r>
            <a:r>
              <a:rPr sz="3200" dirty="0"/>
              <a:t> </a:t>
            </a:r>
            <a:r>
              <a:rPr sz="3200" dirty="0" err="1"/>
              <a:t>از</a:t>
            </a:r>
            <a:r>
              <a:rPr sz="3200" dirty="0"/>
              <a:t> </a:t>
            </a:r>
            <a:r>
              <a:rPr sz="3200" dirty="0" err="1"/>
              <a:t>هیپوترمی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51007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8517" y="1844824"/>
            <a:ext cx="885698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Low" rtl="1">
              <a:buFontTx/>
              <a:buChar char="•"/>
            </a:pP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در سوختگی‌های متوسط تا شدید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lang="en-US" altLang="en-US" sz="2400" b="1" dirty="0">
                <a:cs typeface="B Nazanin" panose="00000400000000000000" pitchFamily="2" charset="-78"/>
              </a:rPr>
              <a:t>TBSA &gt;20% </a:t>
            </a: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در </a:t>
            </a: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بزرگسالان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و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&gt;10% </a:t>
            </a: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در </a:t>
            </a: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کودکان</a:t>
            </a:r>
            <a:r>
              <a:rPr lang="en-US" altLang="en-US" sz="2400" b="1" dirty="0">
                <a:cs typeface="B Nazanin" panose="00000400000000000000" pitchFamily="2" charset="-78"/>
              </a:rPr>
              <a:t> </a:t>
            </a:r>
            <a:r>
              <a:rPr lang="fa-IR" altLang="en-US" sz="2400" dirty="0" smtClean="0">
                <a:cs typeface="B Nazanin" panose="00000400000000000000" pitchFamily="2" charset="-78"/>
              </a:rPr>
              <a:t>نف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وذپذیری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عروق افزایش می‌یابد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این تغییر باعث خروج مایعات و پروتئین‌ها از عروق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→ </a:t>
            </a: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هیپوولمی، هموکنسانتره، شوک سوختگی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می‌شود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اگر مداخله به‌موقع انجام نشود، بیمار در ساعات اولیه به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شوک هیپوولمیک و مرگ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دچار می‌شود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447677" y="4077072"/>
            <a:ext cx="85324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800" b="1" dirty="0">
                <a:cs typeface="B Nazanin" panose="00000400000000000000" pitchFamily="2" charset="-78"/>
              </a:rPr>
              <a:t>پاتوفیزیولوژی شوک سوختگی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افزایش نفوذپذیری مویرگی → ادم بافتی.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کاهش حجم پلاسما → کاهش برون‌ده قلبی.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افزایش ویسکوزیته خون → اختلال جریان خون میکروسیرکولاسیون.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خطر </a:t>
            </a:r>
            <a:r>
              <a:rPr lang="en-US" sz="2800" b="1" dirty="0">
                <a:cs typeface="B Nazanin" panose="00000400000000000000" pitchFamily="2" charset="-78"/>
              </a:rPr>
              <a:t>DIC</a:t>
            </a:r>
            <a:r>
              <a:rPr lang="en-US" sz="2800" dirty="0">
                <a:cs typeface="B Nazanin" panose="00000400000000000000" pitchFamily="2" charset="-78"/>
              </a:rPr>
              <a:t> </a:t>
            </a:r>
            <a:r>
              <a:rPr lang="fa-IR" sz="2800" dirty="0">
                <a:cs typeface="B Nazanin" panose="00000400000000000000" pitchFamily="2" charset="-78"/>
              </a:rPr>
              <a:t>و </a:t>
            </a:r>
            <a:r>
              <a:rPr lang="fa-IR" sz="2800" b="1" dirty="0">
                <a:cs typeface="B Nazanin" panose="00000400000000000000" pitchFamily="2" charset="-78"/>
              </a:rPr>
              <a:t>نارسایی چند اندامی </a:t>
            </a:r>
            <a:r>
              <a:rPr lang="en-US" sz="2800" b="1" dirty="0" smtClean="0">
                <a:cs typeface="B Nazanin" panose="00000400000000000000" pitchFamily="2" charset="-78"/>
              </a:rPr>
              <a:t>MODS</a:t>
            </a:r>
            <a:r>
              <a:rPr lang="en-US" sz="2800" dirty="0" smtClean="0">
                <a:cs typeface="B Nazanin" panose="00000400000000000000" pitchFamily="2" charset="-78"/>
              </a:rPr>
              <a:t> </a:t>
            </a:r>
            <a:r>
              <a:rPr lang="fa-IR" sz="2800" dirty="0">
                <a:cs typeface="B Nazanin" panose="00000400000000000000" pitchFamily="2" charset="-78"/>
              </a:rPr>
              <a:t>در صورت عدم درمان.</a:t>
            </a:r>
          </a:p>
        </p:txBody>
      </p:sp>
    </p:spTree>
    <p:extLst>
      <p:ext uri="{BB962C8B-B14F-4D97-AF65-F5344CB8AC3E}">
        <p14:creationId xmlns:p14="http://schemas.microsoft.com/office/powerpoint/2010/main" val="80165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19288" r="23226" b="31100"/>
          <a:stretch/>
        </p:blipFill>
        <p:spPr>
          <a:xfrm>
            <a:off x="467544" y="2060848"/>
            <a:ext cx="7996317" cy="324036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5694" y="179349"/>
            <a:ext cx="90730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اصول احیای مایعات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هدف اصلی: </a:t>
            </a:r>
            <a:r>
              <a:rPr lang="fa-IR" sz="2400" b="1" dirty="0">
                <a:cs typeface="B Nazanin" panose="00000400000000000000" pitchFamily="2" charset="-78"/>
              </a:rPr>
              <a:t>حفظ پرفیوژن بافتی و عملکرد کلیوی</a:t>
            </a:r>
            <a:r>
              <a:rPr lang="fa-IR" sz="2400" dirty="0">
                <a:cs typeface="B Nazanin" panose="00000400000000000000" pitchFamily="2" charset="-78"/>
              </a:rPr>
              <a:t>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معیار بالینی: برون‌ده ادرار، وضعیت همودینامیک، سطح هوشیاری.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اولین اقدام: </a:t>
            </a:r>
            <a:r>
              <a:rPr lang="fa-IR" sz="2400" b="1" dirty="0">
                <a:cs typeface="B Nazanin" panose="00000400000000000000" pitchFamily="2" charset="-78"/>
              </a:rPr>
              <a:t>دسترسی وریدی بزرگ </a:t>
            </a:r>
            <a:r>
              <a:rPr lang="en-US" sz="2400" b="1" dirty="0" smtClean="0">
                <a:cs typeface="B Nazanin" panose="00000400000000000000" pitchFamily="2" charset="-78"/>
              </a:rPr>
              <a:t>Peripheral IV</a:t>
            </a:r>
            <a:r>
              <a:rPr lang="en-US" sz="2400" dirty="0" smtClean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یا در صورت نیاز </a:t>
            </a:r>
            <a:r>
              <a:rPr lang="fa-IR" sz="2400" b="1" dirty="0">
                <a:cs typeface="B Nazanin" panose="00000400000000000000" pitchFamily="2" charset="-78"/>
              </a:rPr>
              <a:t>کاتتر مرکزی</a:t>
            </a:r>
            <a:r>
              <a:rPr lang="fa-IR" sz="2400" dirty="0">
                <a:cs typeface="B Nazanin" panose="00000400000000000000" pitchFamily="2" charset="-78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179710" y="5517232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کودکان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نیاز به </a:t>
            </a:r>
            <a:r>
              <a:rPr lang="fa-IR" sz="2400" b="1" dirty="0">
                <a:cs typeface="B Nazanin" panose="00000400000000000000" pitchFamily="2" charset="-78"/>
              </a:rPr>
              <a:t>مایعات نگهدارنده</a:t>
            </a:r>
            <a:r>
              <a:rPr lang="fa-IR" sz="2400" dirty="0">
                <a:cs typeface="B Nazanin" panose="00000400000000000000" pitchFamily="2" charset="-78"/>
              </a:rPr>
              <a:t> </a:t>
            </a:r>
            <a:r>
              <a:rPr lang="en-US" sz="2400" dirty="0" smtClean="0">
                <a:cs typeface="B Nazanin" panose="00000400000000000000" pitchFamily="2" charset="-78"/>
              </a:rPr>
              <a:t>Maintenance fluids </a:t>
            </a:r>
            <a:r>
              <a:rPr lang="fa-IR" sz="2400" dirty="0">
                <a:cs typeface="B Nazanin" panose="00000400000000000000" pitchFamily="2" charset="-78"/>
              </a:rPr>
              <a:t>علاوه بر فرمول پارکلند.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از محلول </a:t>
            </a:r>
            <a:r>
              <a:rPr lang="en-US" sz="2400" dirty="0">
                <a:cs typeface="B Nazanin" panose="00000400000000000000" pitchFamily="2" charset="-78"/>
              </a:rPr>
              <a:t>Dextrose-containing </a:t>
            </a:r>
            <a:r>
              <a:rPr lang="fa-IR" sz="2400" dirty="0">
                <a:cs typeface="B Nazanin" panose="00000400000000000000" pitchFamily="2" charset="-78"/>
              </a:rPr>
              <a:t>برای جلوگیری از هیپوگلیسمی استفاده می‌شود.</a:t>
            </a:r>
          </a:p>
        </p:txBody>
      </p:sp>
    </p:spTree>
    <p:extLst>
      <p:ext uri="{BB962C8B-B14F-4D97-AF65-F5344CB8AC3E}">
        <p14:creationId xmlns:p14="http://schemas.microsoft.com/office/powerpoint/2010/main" val="423098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501008"/>
            <a:ext cx="7748264" cy="1008112"/>
          </a:xfrm>
        </p:spPr>
        <p:txBody>
          <a:bodyPr/>
          <a:lstStyle/>
          <a:p>
            <a:pPr algn="r" rtl="1"/>
            <a:r>
              <a:rPr lang="fa-IR" sz="2800" dirty="0"/>
              <a:t>مثال:</a:t>
            </a:r>
            <a:br>
              <a:rPr lang="fa-IR" sz="2800" dirty="0"/>
            </a:br>
            <a:r>
              <a:rPr lang="fa-IR" sz="2800" dirty="0"/>
              <a:t>بیمار ۷۰ کیلوگرم با ۳۰٪ </a:t>
            </a:r>
            <a:r>
              <a:rPr lang="en-US" sz="2800" dirty="0"/>
              <a:t>TBSA →</a:t>
            </a:r>
            <a:br>
              <a:rPr lang="en-US" sz="2800" dirty="0"/>
            </a:br>
            <a:r>
              <a:rPr lang="en-US" sz="2800" dirty="0"/>
              <a:t>4 × 70 × 30 = 8400 mL </a:t>
            </a:r>
            <a:r>
              <a:rPr lang="fa-IR" sz="2800" dirty="0"/>
              <a:t>در ۲۴ ساعت اول</a:t>
            </a:r>
            <a:br>
              <a:rPr lang="fa-IR" sz="2800" dirty="0"/>
            </a:br>
            <a:r>
              <a:rPr lang="fa-IR" sz="2800" dirty="0"/>
              <a:t>(۴۲۰۰ </a:t>
            </a:r>
            <a:r>
              <a:rPr lang="en-US" sz="2800" dirty="0"/>
              <a:t>mL </a:t>
            </a:r>
            <a:r>
              <a:rPr lang="fa-IR" sz="2800" dirty="0"/>
              <a:t>در ۸ ساعت اول + ۴۲۰۰ </a:t>
            </a:r>
            <a:r>
              <a:rPr lang="en-US" sz="2800" dirty="0"/>
              <a:t>mL </a:t>
            </a:r>
            <a:r>
              <a:rPr lang="fa-IR" sz="2800" dirty="0"/>
              <a:t>در ۱۶ ساعت بعد)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49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180528" y="1340768"/>
            <a:ext cx="9001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اقدامات پرستاری در احیای </a:t>
            </a:r>
            <a:r>
              <a:rPr lang="fa-IR" sz="2400" b="1" dirty="0" smtClean="0">
                <a:cs typeface="B Nazanin" panose="00000400000000000000" pitchFamily="2" charset="-78"/>
              </a:rPr>
              <a:t>مایعات</a:t>
            </a:r>
          </a:p>
          <a:p>
            <a:pPr algn="r" rtl="1"/>
            <a:endParaRPr lang="fa-IR" sz="2400" b="1" dirty="0">
              <a:cs typeface="B Nazanin" panose="00000400000000000000" pitchFamily="2" charset="-78"/>
            </a:endParaRP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شروع سریع مایعات وریدی با </a:t>
            </a:r>
            <a:r>
              <a:rPr lang="en-US" sz="2400" b="1" dirty="0">
                <a:cs typeface="B Nazanin" panose="00000400000000000000" pitchFamily="2" charset="-78"/>
              </a:rPr>
              <a:t>Ringer’s Lactate</a:t>
            </a:r>
            <a:endParaRPr lang="en-US" sz="2400" dirty="0">
              <a:cs typeface="B Nazanin" panose="00000400000000000000" pitchFamily="2" charset="-78"/>
            </a:endParaRP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تنظیم دقت پمپ انفوزیون بر اساس فرمول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پایش مستمر علائم حیاتی (</a:t>
            </a:r>
            <a:r>
              <a:rPr lang="en-US" sz="2400" dirty="0">
                <a:cs typeface="B Nazanin" panose="00000400000000000000" pitchFamily="2" charset="-78"/>
              </a:rPr>
              <a:t>HR, BP, </a:t>
            </a:r>
            <a:r>
              <a:rPr lang="en-US" sz="2400" dirty="0" err="1">
                <a:cs typeface="B Nazanin" panose="00000400000000000000" pitchFamily="2" charset="-78"/>
              </a:rPr>
              <a:t>SpO</a:t>
            </a:r>
            <a:r>
              <a:rPr lang="en-US" sz="2400" dirty="0">
                <a:cs typeface="B Nazanin" panose="00000400000000000000" pitchFamily="2" charset="-78"/>
              </a:rPr>
              <a:t>₂, Temp)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ثبت دقیق </a:t>
            </a:r>
            <a:r>
              <a:rPr lang="en-US" sz="2400" b="1" dirty="0">
                <a:cs typeface="B Nazanin" panose="00000400000000000000" pitchFamily="2" charset="-78"/>
              </a:rPr>
              <a:t>I/O chart</a:t>
            </a:r>
            <a:r>
              <a:rPr lang="en-US" sz="2400" dirty="0">
                <a:cs typeface="B Nazanin" panose="00000400000000000000" pitchFamily="2" charset="-78"/>
              </a:rPr>
              <a:t> (</a:t>
            </a:r>
            <a:r>
              <a:rPr lang="fa-IR" sz="2400" dirty="0">
                <a:cs typeface="B Nazanin" panose="00000400000000000000" pitchFamily="2" charset="-78"/>
              </a:rPr>
              <a:t>ورودی و خروجی مایعات)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پایش وزن روزانه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آماده‌سازی برای مداخلات پیشرفته (</a:t>
            </a:r>
            <a:r>
              <a:rPr lang="en-US" sz="2400" dirty="0">
                <a:cs typeface="B Nazanin" panose="00000400000000000000" pitchFamily="2" charset="-78"/>
              </a:rPr>
              <a:t>CVP line </a:t>
            </a:r>
            <a:r>
              <a:rPr lang="fa-IR" sz="2400" dirty="0">
                <a:cs typeface="B Nazanin" panose="00000400000000000000" pitchFamily="2" charset="-78"/>
              </a:rPr>
              <a:t>یا </a:t>
            </a:r>
            <a:r>
              <a:rPr lang="en-US" sz="2400" dirty="0">
                <a:cs typeface="B Nazanin" panose="00000400000000000000" pitchFamily="2" charset="-78"/>
              </a:rPr>
              <a:t>invasive monitoring </a:t>
            </a:r>
            <a:r>
              <a:rPr lang="fa-IR" sz="2400" dirty="0">
                <a:cs typeface="B Nazanin" panose="00000400000000000000" pitchFamily="2" charset="-78"/>
              </a:rPr>
              <a:t>در بیماران </a:t>
            </a:r>
            <a:r>
              <a:rPr lang="en-US" sz="2400" dirty="0">
                <a:cs typeface="B Nazanin" panose="00000400000000000000" pitchFamily="2" charset="-78"/>
              </a:rPr>
              <a:t>ICU)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پیشگیری از هیپوترمی (پوشاندن بیمار، گرم کردن محلول‌ها)</a:t>
            </a:r>
          </a:p>
        </p:txBody>
      </p:sp>
    </p:spTree>
    <p:extLst>
      <p:ext uri="{BB962C8B-B14F-4D97-AF65-F5344CB8AC3E}">
        <p14:creationId xmlns:p14="http://schemas.microsoft.com/office/powerpoint/2010/main" val="346515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99792" y="1700808"/>
            <a:ext cx="46440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مانیتورینگ پاسخ به </a:t>
            </a:r>
            <a:r>
              <a:rPr lang="fa-IR" sz="2400" b="1" dirty="0" smtClean="0">
                <a:cs typeface="B Nazanin" panose="00000400000000000000" pitchFamily="2" charset="-78"/>
              </a:rPr>
              <a:t>احیا برون‌ده </a:t>
            </a:r>
            <a:r>
              <a:rPr lang="fa-IR" sz="2400" b="1" dirty="0">
                <a:cs typeface="B Nazanin" panose="00000400000000000000" pitchFamily="2" charset="-78"/>
              </a:rPr>
              <a:t>ادرار</a:t>
            </a:r>
            <a:r>
              <a:rPr lang="fa-IR" sz="2400" b="1" dirty="0" smtClean="0">
                <a:cs typeface="B Nazanin" panose="00000400000000000000" pitchFamily="2" charset="-78"/>
              </a:rPr>
              <a:t>:</a:t>
            </a:r>
          </a:p>
          <a:p>
            <a:pPr algn="r" rtl="1"/>
            <a:endParaRPr lang="fa-IR" sz="2400" dirty="0">
              <a:cs typeface="B Nazanin" panose="00000400000000000000" pitchFamily="2" charset="-78"/>
            </a:endParaRP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بزرگسالان: ≥ 0.5 </a:t>
            </a:r>
            <a:r>
              <a:rPr lang="en-US" sz="2400" dirty="0">
                <a:cs typeface="B Nazanin" panose="00000400000000000000" pitchFamily="2" charset="-78"/>
              </a:rPr>
              <a:t>mL/kg/</a:t>
            </a:r>
            <a:r>
              <a:rPr lang="en-US" sz="2400" dirty="0" err="1">
                <a:cs typeface="B Nazanin" panose="00000400000000000000" pitchFamily="2" charset="-78"/>
              </a:rPr>
              <a:t>hr</a:t>
            </a:r>
            <a:endParaRPr lang="en-US" sz="2400" dirty="0">
              <a:cs typeface="B Nazanin" panose="00000400000000000000" pitchFamily="2" charset="-78"/>
            </a:endParaRP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کودکان: ≥ 1 </a:t>
            </a:r>
            <a:r>
              <a:rPr lang="en-US" sz="2400" dirty="0">
                <a:cs typeface="B Nazanin" panose="00000400000000000000" pitchFamily="2" charset="-78"/>
              </a:rPr>
              <a:t>mL/kg/</a:t>
            </a:r>
            <a:r>
              <a:rPr lang="en-US" sz="2400" dirty="0" err="1">
                <a:cs typeface="B Nazanin" panose="00000400000000000000" pitchFamily="2" charset="-78"/>
              </a:rPr>
              <a:t>hr</a:t>
            </a:r>
            <a:endParaRPr lang="en-US" sz="2400" dirty="0">
              <a:cs typeface="B Nazanin" panose="00000400000000000000" pitchFamily="2" charset="-78"/>
            </a:endParaRP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فشار خون متوسط (</a:t>
            </a:r>
            <a:r>
              <a:rPr lang="en-US" sz="2400" dirty="0">
                <a:cs typeface="B Nazanin" panose="00000400000000000000" pitchFamily="2" charset="-78"/>
              </a:rPr>
              <a:t>MAP) ≥ 65 mmHg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لاکتات خون و </a:t>
            </a:r>
            <a:r>
              <a:rPr lang="en-US" sz="2400" dirty="0">
                <a:cs typeface="B Nazanin" panose="00000400000000000000" pitchFamily="2" charset="-78"/>
              </a:rPr>
              <a:t>BE (Base Excess) → </a:t>
            </a:r>
            <a:r>
              <a:rPr lang="fa-IR" sz="2400" dirty="0">
                <a:cs typeface="B Nazanin" panose="00000400000000000000" pitchFamily="2" charset="-78"/>
              </a:rPr>
              <a:t>پایش کافی بودن پرفیوژن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جلوگیری از </a:t>
            </a:r>
            <a:r>
              <a:rPr lang="en-US" sz="2400" b="1" dirty="0">
                <a:cs typeface="B Nazanin" panose="00000400000000000000" pitchFamily="2" charset="-78"/>
              </a:rPr>
              <a:t>over-resuscitation</a:t>
            </a:r>
            <a:r>
              <a:rPr lang="en-US" sz="2400" dirty="0">
                <a:cs typeface="B Nazanin" panose="00000400000000000000" pitchFamily="2" charset="-78"/>
              </a:rPr>
              <a:t> (</a:t>
            </a:r>
            <a:r>
              <a:rPr lang="fa-IR" sz="2400" dirty="0">
                <a:cs typeface="B Nazanin" panose="00000400000000000000" pitchFamily="2" charset="-78"/>
              </a:rPr>
              <a:t>مایع بیش از حد) → ادم ریوی، </a:t>
            </a:r>
            <a:r>
              <a:rPr lang="en-US" sz="2400" dirty="0">
                <a:cs typeface="B Nazanin" panose="00000400000000000000" pitchFamily="2" charset="-78"/>
              </a:rPr>
              <a:t>Compartment syndrome</a:t>
            </a:r>
          </a:p>
        </p:txBody>
      </p:sp>
    </p:spTree>
    <p:extLst>
      <p:ext uri="{BB962C8B-B14F-4D97-AF65-F5344CB8AC3E}">
        <p14:creationId xmlns:p14="http://schemas.microsoft.com/office/powerpoint/2010/main" val="549204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132856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3200" b="1" dirty="0">
                <a:cs typeface="B Nazanin" panose="00000400000000000000" pitchFamily="2" charset="-78"/>
              </a:rPr>
              <a:t>کنترل شوک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3200" b="1" dirty="0">
                <a:cs typeface="B Nazanin" panose="00000400000000000000" pitchFamily="2" charset="-78"/>
              </a:rPr>
              <a:t>شوک هیپوولمیک</a:t>
            </a:r>
            <a:r>
              <a:rPr lang="fa-IR" sz="3200" dirty="0">
                <a:cs typeface="B Nazanin" panose="00000400000000000000" pitchFamily="2" charset="-78"/>
              </a:rPr>
              <a:t>: شایع‌ترین در سوختگی وسیع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پایش علائم حیاتی هر ۱۵–۳۰ دقیقه در فاز اولیه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استفاده از لاکتات سرم و Base Deficit برای ارزیابی کافی بودن احیا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اجتناب از استفاده روتین و غیرضروری وازوپرسورها، مگر در شواهد شوک غیر هیپوولمیک</a:t>
            </a:r>
          </a:p>
        </p:txBody>
      </p:sp>
    </p:spTree>
    <p:extLst>
      <p:ext uri="{BB962C8B-B14F-4D97-AF65-F5344CB8AC3E}">
        <p14:creationId xmlns:p14="http://schemas.microsoft.com/office/powerpoint/2010/main" val="108144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274838"/>
            <a:ext cx="91085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3200" b="1" dirty="0">
                <a:cs typeface="B Nazanin" panose="00000400000000000000" pitchFamily="2" charset="-78"/>
              </a:rPr>
              <a:t>حفظ دمای بدن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بیماران سوختگی به علت از دست دادن سد پوستی و تبخیر آب مستعد </a:t>
            </a:r>
            <a:r>
              <a:rPr lang="fa-IR" sz="3200" b="1" dirty="0">
                <a:cs typeface="B Nazanin" panose="00000400000000000000" pitchFamily="2" charset="-78"/>
              </a:rPr>
              <a:t>هیپوترمی</a:t>
            </a:r>
            <a:r>
              <a:rPr lang="fa-IR" sz="3200" dirty="0">
                <a:cs typeface="B Nazanin" panose="00000400000000000000" pitchFamily="2" charset="-78"/>
              </a:rPr>
              <a:t> هستند.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اقدامات: 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پوشاندن بدن با پتو حرارتی یا ورق‌های استریل گرم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گرم کردن مایعات وریدی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3200" dirty="0">
                <a:cs typeface="B Nazanin" panose="00000400000000000000" pitchFamily="2" charset="-78"/>
              </a:rPr>
              <a:t>حفظ دمای اتاق حدود 28–32°C در بیمارستان</a:t>
            </a:r>
          </a:p>
        </p:txBody>
      </p:sp>
    </p:spTree>
    <p:extLst>
      <p:ext uri="{BB962C8B-B14F-4D97-AF65-F5344CB8AC3E}">
        <p14:creationId xmlns:p14="http://schemas.microsoft.com/office/powerpoint/2010/main" val="30030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5496" y="2451085"/>
            <a:ext cx="9091593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مایع درمانی باید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بر اساس پاسخ بالینی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تنظیم شود، نه فقط فرمول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بیماران با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آسیب استنشاقی یا سوختگی الکتریکی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نیاز به حجم بیشتر مایع دارند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در صورت وجود نارسایی کلیوی یا قلبی، باید دوز مایع با احتیاط تنظیم شود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.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استفاده از کلوئیدها (آلبومین) معمولاً پس از </a:t>
            </a:r>
            <a:r>
              <a:rPr kumimoji="0" lang="fa-IR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۲۴</a:t>
            </a:r>
            <a:r>
              <a:rPr kumimoji="0" lang="ar-SA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ساعت توصیه می‌شود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802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460" y="457200"/>
            <a:ext cx="8686800" cy="1143000"/>
          </a:xfrm>
        </p:spPr>
        <p:txBody>
          <a:bodyPr/>
          <a:lstStyle/>
          <a:p>
            <a:pPr rtl="1"/>
            <a:r>
              <a:rPr sz="4000" dirty="0" err="1">
                <a:cs typeface="B Titr" panose="00000700000000000000" pitchFamily="2" charset="-78"/>
              </a:rPr>
              <a:t>فصل</a:t>
            </a:r>
            <a:r>
              <a:rPr sz="4000" dirty="0">
                <a:cs typeface="B Titr" panose="00000700000000000000" pitchFamily="2" charset="-78"/>
              </a:rPr>
              <a:t> </a:t>
            </a:r>
            <a:r>
              <a:rPr sz="4000" dirty="0" err="1">
                <a:cs typeface="B Titr" panose="00000700000000000000" pitchFamily="2" charset="-78"/>
              </a:rPr>
              <a:t>پنجم</a:t>
            </a:r>
            <a:r>
              <a:rPr sz="4000" dirty="0">
                <a:cs typeface="B Titr" panose="00000700000000000000" pitchFamily="2" charset="-78"/>
              </a:rPr>
              <a:t>: </a:t>
            </a:r>
            <a:r>
              <a:rPr sz="4000" dirty="0" err="1">
                <a:cs typeface="B Titr" panose="00000700000000000000" pitchFamily="2" charset="-78"/>
              </a:rPr>
              <a:t>دسترسی‌های</a:t>
            </a:r>
            <a:r>
              <a:rPr sz="4000" dirty="0">
                <a:cs typeface="B Titr" panose="00000700000000000000" pitchFamily="2" charset="-78"/>
              </a:rPr>
              <a:t> </a:t>
            </a:r>
            <a:r>
              <a:rPr sz="4000" dirty="0" err="1">
                <a:cs typeface="B Titr" panose="00000700000000000000" pitchFamily="2" charset="-78"/>
              </a:rPr>
              <a:t>وریدی</a:t>
            </a:r>
            <a:r>
              <a:rPr sz="4000" dirty="0">
                <a:cs typeface="B Titr" panose="00000700000000000000" pitchFamily="2" charset="-78"/>
              </a:rPr>
              <a:t> و </a:t>
            </a:r>
            <a:r>
              <a:rPr sz="4000" dirty="0" err="1">
                <a:cs typeface="B Titr" panose="00000700000000000000" pitchFamily="2" charset="-78"/>
              </a:rPr>
              <a:t>لوله‌گذاری</a:t>
            </a:r>
            <a:endParaRPr sz="4000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sz="3600" dirty="0"/>
          </a:p>
          <a:p>
            <a:pPr>
              <a:defRPr sz="2000"/>
            </a:pPr>
            <a:r>
              <a:rPr sz="3600" dirty="0" err="1"/>
              <a:t>کاتتر</a:t>
            </a:r>
            <a:r>
              <a:rPr sz="3600" dirty="0"/>
              <a:t> </a:t>
            </a:r>
            <a:r>
              <a:rPr sz="3600" dirty="0" err="1"/>
              <a:t>محیطی</a:t>
            </a:r>
            <a:r>
              <a:rPr sz="3600" dirty="0"/>
              <a:t> (Peripheral IV)</a:t>
            </a:r>
          </a:p>
          <a:p>
            <a:pPr>
              <a:defRPr sz="2000"/>
            </a:pPr>
            <a:r>
              <a:rPr sz="3600" dirty="0" err="1"/>
              <a:t>کاتتر</a:t>
            </a:r>
            <a:r>
              <a:rPr sz="3600" dirty="0"/>
              <a:t> </a:t>
            </a:r>
            <a:r>
              <a:rPr sz="3600" dirty="0" err="1"/>
              <a:t>مرکزی</a:t>
            </a:r>
            <a:r>
              <a:rPr sz="3600" dirty="0"/>
              <a:t> (Central Line)</a:t>
            </a:r>
          </a:p>
          <a:p>
            <a:pPr>
              <a:defRPr sz="2000"/>
            </a:pPr>
            <a:r>
              <a:rPr sz="3600" dirty="0" err="1"/>
              <a:t>کاتتر</a:t>
            </a:r>
            <a:r>
              <a:rPr sz="3600" dirty="0"/>
              <a:t> </a:t>
            </a:r>
            <a:r>
              <a:rPr sz="3600" dirty="0" err="1"/>
              <a:t>ادراری</a:t>
            </a:r>
            <a:r>
              <a:rPr sz="3600" dirty="0"/>
              <a:t> (Foley)</a:t>
            </a:r>
          </a:p>
          <a:p>
            <a:pPr>
              <a:defRPr sz="2000"/>
            </a:pPr>
            <a:r>
              <a:rPr sz="3600" dirty="0"/>
              <a:t>NG Tube </a:t>
            </a:r>
            <a:r>
              <a:rPr sz="3600" dirty="0" err="1"/>
              <a:t>در</a:t>
            </a:r>
            <a:r>
              <a:rPr sz="3600" dirty="0"/>
              <a:t> </a:t>
            </a:r>
            <a:r>
              <a:rPr sz="3600" dirty="0" err="1"/>
              <a:t>بیماران</a:t>
            </a:r>
            <a:r>
              <a:rPr sz="3600" dirty="0"/>
              <a:t> </a:t>
            </a:r>
            <a:r>
              <a:rPr sz="3600" dirty="0" err="1"/>
              <a:t>پرخطر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988559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cs typeface="B Titr" panose="00000700000000000000" pitchFamily="2" charset="-78"/>
              </a:rPr>
              <a:t>فصل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اول</a:t>
            </a:r>
            <a:r>
              <a:rPr dirty="0">
                <a:cs typeface="B Titr" panose="00000700000000000000" pitchFamily="2" charset="-78"/>
              </a:rPr>
              <a:t>: </a:t>
            </a:r>
            <a:r>
              <a:rPr dirty="0" err="1">
                <a:cs typeface="B Titr" panose="00000700000000000000" pitchFamily="2" charset="-78"/>
              </a:rPr>
              <a:t>کلیات</a:t>
            </a:r>
            <a:r>
              <a:rPr dirty="0">
                <a:cs typeface="B Titr" panose="00000700000000000000" pitchFamily="2" charset="-78"/>
              </a:rPr>
              <a:t> و </a:t>
            </a:r>
            <a:r>
              <a:rPr dirty="0" err="1">
                <a:cs typeface="B Titr" panose="00000700000000000000" pitchFamily="2" charset="-78"/>
              </a:rPr>
              <a:t>مبانی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525963"/>
          </a:xfrm>
        </p:spPr>
        <p:txBody>
          <a:bodyPr/>
          <a:lstStyle/>
          <a:p>
            <a:pPr algn="r" rtl="1"/>
            <a:r>
              <a:rPr lang="fa-IR" sz="2800" dirty="0">
                <a:latin typeface="Arabic Typesetting" panose="03020402040406030203" pitchFamily="66" charset="-78"/>
              </a:rPr>
              <a:t>تشریح آناتومی پوست و فازهای پاسخ </a:t>
            </a:r>
            <a:r>
              <a:rPr lang="fa-IR" sz="2800" dirty="0" smtClean="0">
                <a:latin typeface="Arabic Typesetting" panose="03020402040406030203" pitchFamily="66" charset="-78"/>
              </a:rPr>
              <a:t>بدن</a:t>
            </a:r>
          </a:p>
          <a:p>
            <a:pPr algn="r" rtl="1"/>
            <a:r>
              <a:rPr lang="fa-IR" sz="2800" dirty="0" smtClean="0">
                <a:latin typeface="Arabic Typesetting" panose="03020402040406030203" pitchFamily="66" charset="-78"/>
              </a:rPr>
              <a:t>طبقه‌بندی </a:t>
            </a:r>
            <a:r>
              <a:rPr lang="fa-IR" sz="2800" dirty="0">
                <a:latin typeface="Arabic Typesetting" panose="03020402040406030203" pitchFamily="66" charset="-78"/>
              </a:rPr>
              <a:t>عمق و وسعت </a:t>
            </a:r>
            <a:r>
              <a:rPr lang="fa-IR" sz="2800" dirty="0" smtClean="0">
                <a:latin typeface="Arabic Typesetting" panose="03020402040406030203" pitchFamily="66" charset="-78"/>
              </a:rPr>
              <a:t>سوختگی</a:t>
            </a:r>
            <a:endParaRPr lang="fa-IR" sz="2800" dirty="0" smtClean="0">
              <a:latin typeface="Arabic Typesetting" panose="03020402040406030203" pitchFamily="66" charset="-78"/>
            </a:endParaRPr>
          </a:p>
          <a:p>
            <a:pPr algn="r" rtl="1"/>
            <a:r>
              <a:rPr lang="fa-IR" sz="2800" dirty="0" smtClean="0">
                <a:latin typeface="Arabic Typesetting" panose="03020402040406030203" pitchFamily="66" charset="-78"/>
              </a:rPr>
              <a:t>اصول </a:t>
            </a:r>
            <a:r>
              <a:rPr lang="fa-IR" sz="2800" dirty="0">
                <a:latin typeface="Arabic Typesetting" panose="03020402040406030203" pitchFamily="66" charset="-78"/>
              </a:rPr>
              <a:t>تریاژ اولیه و ارزیابی</a:t>
            </a:r>
            <a:r>
              <a:rPr lang="en-US" sz="2800" dirty="0">
                <a:latin typeface="Arabic Typesetting" panose="03020402040406030203" pitchFamily="66" charset="-78"/>
              </a:rPr>
              <a:t> ABC</a:t>
            </a:r>
            <a:endParaRPr sz="2800" dirty="0">
              <a:latin typeface="Arabic Typesetting" panose="03020402040406030203" pitchFamily="66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2680" t="15119" r="23141" b="4242"/>
          <a:stretch/>
        </p:blipFill>
        <p:spPr>
          <a:xfrm>
            <a:off x="539552" y="1978299"/>
            <a:ext cx="309634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7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496" y="188640"/>
            <a:ext cx="9108504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اهمیت دسترسی وریدی در سوختگی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بیماران دچار سوختگی متوسط و شدید نیازمند </a:t>
            </a:r>
            <a:r>
              <a:rPr lang="fa-IR" sz="2000" b="1" dirty="0">
                <a:cs typeface="B Nazanin" panose="00000400000000000000" pitchFamily="2" charset="-78"/>
              </a:rPr>
              <a:t>انفوزیون سریع و حجم بالای مایعات</a:t>
            </a:r>
            <a:r>
              <a:rPr lang="fa-IR" sz="2000" dirty="0">
                <a:cs typeface="B Nazanin" panose="00000400000000000000" pitchFamily="2" charset="-78"/>
              </a:rPr>
              <a:t> هستند.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تأخیر در ایجاد دسترسی می‌تواند باعث </a:t>
            </a:r>
            <a:r>
              <a:rPr lang="fa-IR" sz="2000" b="1" dirty="0">
                <a:cs typeface="B Nazanin" panose="00000400000000000000" pitchFamily="2" charset="-78"/>
              </a:rPr>
              <a:t>شوک و مرگ</a:t>
            </a:r>
            <a:r>
              <a:rPr lang="fa-IR" sz="2000" dirty="0">
                <a:cs typeface="B Nazanin" panose="00000400000000000000" pitchFamily="2" charset="-78"/>
              </a:rPr>
              <a:t> شود.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انتخاب نوع دسترسی بستگی به وسعت سوختگی، شرایط بیمار و نیاز درمانی دارد</a:t>
            </a:r>
            <a:r>
              <a:rPr lang="fa-IR" sz="2000" dirty="0" smtClean="0">
                <a:cs typeface="B Nazanin" panose="00000400000000000000" pitchFamily="2" charset="-78"/>
              </a:rPr>
              <a:t>.</a:t>
            </a:r>
            <a:endParaRPr lang="en-US" sz="2000" dirty="0">
              <a:cs typeface="B Nazanin" panose="00000400000000000000" pitchFamily="2" charset="-78"/>
            </a:endParaRPr>
          </a:p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دسترسی‌های وریدی</a:t>
            </a:r>
          </a:p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الف) کاتتر ورید محیطی (</a:t>
            </a:r>
            <a:r>
              <a:rPr lang="en-US" sz="2000" b="1" dirty="0">
                <a:cs typeface="B Nazanin" panose="00000400000000000000" pitchFamily="2" charset="-78"/>
              </a:rPr>
              <a:t>Peripheral IV)</a:t>
            </a:r>
          </a:p>
          <a:p>
            <a:pPr algn="r" rtl="1"/>
            <a:r>
              <a:rPr lang="fa-IR" sz="2000" dirty="0">
                <a:cs typeface="B Nazanin" panose="00000400000000000000" pitchFamily="2" charset="-78"/>
              </a:rPr>
              <a:t>اولین و سریع‌ترین روش.</a:t>
            </a:r>
          </a:p>
          <a:p>
            <a:pPr algn="r" rtl="1"/>
            <a:r>
              <a:rPr lang="fa-IR" sz="2000" dirty="0">
                <a:cs typeface="B Nazanin" panose="00000400000000000000" pitchFamily="2" charset="-78"/>
              </a:rPr>
              <a:t>باید در نواحی </a:t>
            </a:r>
            <a:r>
              <a:rPr lang="fa-IR" sz="2000" b="1" dirty="0">
                <a:cs typeface="B Nazanin" panose="00000400000000000000" pitchFamily="2" charset="-78"/>
              </a:rPr>
              <a:t>غیرسوخته</a:t>
            </a:r>
            <a:r>
              <a:rPr lang="fa-IR" sz="2000" dirty="0">
                <a:cs typeface="B Nazanin" panose="00000400000000000000" pitchFamily="2" charset="-78"/>
              </a:rPr>
              <a:t> (در صورت امکان) تعبیه شود.</a:t>
            </a:r>
          </a:p>
          <a:p>
            <a:pPr algn="r" rtl="1"/>
            <a:r>
              <a:rPr lang="fa-IR" sz="2000" dirty="0">
                <a:cs typeface="B Nazanin" panose="00000400000000000000" pitchFamily="2" charset="-78"/>
              </a:rPr>
              <a:t>در سوختگی وسیع: استفاده از </a:t>
            </a:r>
            <a:r>
              <a:rPr lang="fa-IR" sz="2000" b="1" dirty="0">
                <a:cs typeface="B Nazanin" panose="00000400000000000000" pitchFamily="2" charset="-78"/>
              </a:rPr>
              <a:t>دو خط وریدی بزرگ (</a:t>
            </a:r>
            <a:r>
              <a:rPr lang="en-US" sz="2000" b="1" dirty="0">
                <a:cs typeface="B Nazanin" panose="00000400000000000000" pitchFamily="2" charset="-78"/>
              </a:rPr>
              <a:t>Gauge 14–16)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توصیه می‌شود.</a:t>
            </a:r>
          </a:p>
          <a:p>
            <a:pPr algn="r" rtl="1"/>
            <a:r>
              <a:rPr lang="fa-IR" sz="2000" dirty="0">
                <a:cs typeface="B Nazanin" panose="00000400000000000000" pitchFamily="2" charset="-78"/>
              </a:rPr>
              <a:t>در صورت عدم امکان → تعبیه داخل ناحیه سوخته مجاز است.</a:t>
            </a:r>
          </a:p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ب) کاتتر مرکزی (</a:t>
            </a:r>
            <a:r>
              <a:rPr lang="en-US" sz="2000" b="1" dirty="0">
                <a:cs typeface="B Nazanin" panose="00000400000000000000" pitchFamily="2" charset="-78"/>
              </a:rPr>
              <a:t>Central Venous Catheter – CVC)</a:t>
            </a:r>
          </a:p>
          <a:p>
            <a:pPr algn="r" rtl="1"/>
            <a:r>
              <a:rPr lang="fa-IR" sz="2000" dirty="0">
                <a:cs typeface="B Nazanin" panose="00000400000000000000" pitchFamily="2" charset="-78"/>
              </a:rPr>
              <a:t>در موارد زیر توصیه می‌شود:</a:t>
            </a:r>
          </a:p>
          <a:p>
            <a:pPr lvl="1" algn="r" rtl="1"/>
            <a:r>
              <a:rPr lang="fa-IR" sz="2000" dirty="0">
                <a:cs typeface="B Nazanin" panose="00000400000000000000" pitchFamily="2" charset="-78"/>
              </a:rPr>
              <a:t>سوختگی وسیع و نیاز به حجم بالای مایعات</a:t>
            </a:r>
          </a:p>
          <a:p>
            <a:pPr lvl="1" algn="r" rtl="1"/>
            <a:r>
              <a:rPr lang="fa-IR" sz="2000" dirty="0">
                <a:cs typeface="B Nazanin" panose="00000400000000000000" pitchFamily="2" charset="-78"/>
              </a:rPr>
              <a:t>نیاز به پایش دقیق (</a:t>
            </a:r>
            <a:r>
              <a:rPr lang="en-US" sz="2000" dirty="0">
                <a:cs typeface="B Nazanin" panose="00000400000000000000" pitchFamily="2" charset="-78"/>
              </a:rPr>
              <a:t>CVP, </a:t>
            </a:r>
            <a:r>
              <a:rPr lang="en-US" sz="2000" dirty="0" err="1">
                <a:cs typeface="B Nazanin" panose="00000400000000000000" pitchFamily="2" charset="-78"/>
              </a:rPr>
              <a:t>ScvO</a:t>
            </a:r>
            <a:r>
              <a:rPr lang="en-US" sz="2000" dirty="0">
                <a:cs typeface="B Nazanin" panose="00000400000000000000" pitchFamily="2" charset="-78"/>
              </a:rPr>
              <a:t>₂)</a:t>
            </a:r>
          </a:p>
          <a:p>
            <a:pPr lvl="1" algn="r" rtl="1"/>
            <a:r>
              <a:rPr lang="fa-IR" sz="2000" dirty="0">
                <a:cs typeface="B Nazanin" panose="00000400000000000000" pitchFamily="2" charset="-78"/>
              </a:rPr>
              <a:t>داروهای وازوپرسور یا تغذیه وریدی (</a:t>
            </a:r>
            <a:r>
              <a:rPr lang="en-US" sz="2000" dirty="0">
                <a:cs typeface="B Nazanin" panose="00000400000000000000" pitchFamily="2" charset="-78"/>
              </a:rPr>
              <a:t>TPN)</a:t>
            </a:r>
          </a:p>
          <a:p>
            <a:pPr algn="r" rtl="1"/>
            <a:r>
              <a:rPr lang="fa-IR" sz="2000" dirty="0">
                <a:cs typeface="B Nazanin" panose="00000400000000000000" pitchFamily="2" charset="-78"/>
              </a:rPr>
              <a:t>محل‌ها: </a:t>
            </a:r>
            <a:r>
              <a:rPr lang="fa-IR" sz="2000" b="1" dirty="0">
                <a:cs typeface="B Nazanin" panose="00000400000000000000" pitchFamily="2" charset="-78"/>
              </a:rPr>
              <a:t>ژوگولار داخلی، ساب‌کلاوین، فمورال</a:t>
            </a:r>
            <a:endParaRPr lang="fa-IR" sz="2000" dirty="0">
              <a:cs typeface="B Nazanin" panose="00000400000000000000" pitchFamily="2" charset="-78"/>
            </a:endParaRPr>
          </a:p>
          <a:p>
            <a:pPr algn="r" rtl="1"/>
            <a:r>
              <a:rPr lang="fa-IR" sz="2000" dirty="0">
                <a:cs typeface="B Nazanin" panose="00000400000000000000" pitchFamily="2" charset="-78"/>
              </a:rPr>
              <a:t>پرستار باید مراقب خطر </a:t>
            </a:r>
            <a:r>
              <a:rPr lang="fa-IR" sz="2000" b="1" dirty="0">
                <a:cs typeface="B Nazanin" panose="00000400000000000000" pitchFamily="2" charset="-78"/>
              </a:rPr>
              <a:t>عفونت و ترومبوز</a:t>
            </a:r>
            <a:r>
              <a:rPr lang="fa-IR" sz="2000" dirty="0">
                <a:cs typeface="B Nazanin" panose="00000400000000000000" pitchFamily="2" charset="-78"/>
              </a:rPr>
              <a:t> باشد.</a:t>
            </a:r>
          </a:p>
          <a:p>
            <a:pPr algn="r" rtl="1"/>
            <a:r>
              <a:rPr lang="fa-IR" sz="2000" b="1" dirty="0">
                <a:cs typeface="B Nazanin" panose="00000400000000000000" pitchFamily="2" charset="-78"/>
              </a:rPr>
              <a:t>ج) دسترسی داخل استخوان (</a:t>
            </a:r>
            <a:r>
              <a:rPr lang="en-US" sz="2000" b="1" dirty="0">
                <a:cs typeface="B Nazanin" panose="00000400000000000000" pitchFamily="2" charset="-78"/>
              </a:rPr>
              <a:t>Intraosseous – IO)</a:t>
            </a:r>
          </a:p>
          <a:p>
            <a:pPr algn="r" rtl="1"/>
            <a:r>
              <a:rPr lang="fa-IR" sz="2000" dirty="0">
                <a:cs typeface="B Nazanin" panose="00000400000000000000" pitchFamily="2" charset="-78"/>
              </a:rPr>
              <a:t>در شرایط اورژانس و دشواری تعبیه ورید.</a:t>
            </a:r>
          </a:p>
          <a:p>
            <a:pPr algn="r" rtl="1"/>
            <a:r>
              <a:rPr lang="fa-IR" sz="2000" dirty="0">
                <a:cs typeface="B Nazanin" panose="00000400000000000000" pitchFamily="2" charset="-78"/>
              </a:rPr>
              <a:t>محل: تیبیا قدامی، فمور، استرنوم.</a:t>
            </a:r>
          </a:p>
          <a:p>
            <a:pPr algn="r" rtl="1"/>
            <a:r>
              <a:rPr lang="fa-IR" sz="2000" dirty="0">
                <a:cs typeface="B Nazanin" panose="00000400000000000000" pitchFamily="2" charset="-78"/>
              </a:rPr>
              <a:t>مناسب برای انفوزیون داروها و مایعات در ساعات اولیه</a:t>
            </a:r>
            <a:r>
              <a:rPr lang="fa-IR" sz="2000" dirty="0" smtClean="0">
                <a:cs typeface="B Nazanin" panose="00000400000000000000" pitchFamily="2" charset="-78"/>
              </a:rPr>
              <a:t>.</a:t>
            </a:r>
            <a:endParaRPr lang="fa-IR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0961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45183" y="44624"/>
            <a:ext cx="84680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کاتتر ادراری (</a:t>
            </a:r>
            <a:r>
              <a:rPr lang="en-US" sz="2400" b="1" dirty="0">
                <a:cs typeface="B Nazanin" panose="00000400000000000000" pitchFamily="2" charset="-78"/>
              </a:rPr>
              <a:t>Foley Catheter)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پایش خروجی ادرار بهترین شاخص بالینی برای ارزیابی کفایت احیای مایعات است.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باید در تمام بیماران با </a:t>
            </a:r>
            <a:r>
              <a:rPr lang="fa-IR" sz="2400" b="1" dirty="0">
                <a:cs typeface="B Nazanin" panose="00000400000000000000" pitchFamily="2" charset="-78"/>
              </a:rPr>
              <a:t>سوختگی &gt;20% </a:t>
            </a:r>
            <a:r>
              <a:rPr lang="en-US" sz="2400" b="1" dirty="0">
                <a:cs typeface="B Nazanin" panose="00000400000000000000" pitchFamily="2" charset="-78"/>
              </a:rPr>
              <a:t>TBSA</a:t>
            </a:r>
            <a:r>
              <a:rPr lang="en-US" sz="2400" dirty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یا در بیماران شوک نصب شود.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هدف: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بزرگسالان: ≥ 0.5 </a:t>
            </a:r>
            <a:r>
              <a:rPr lang="en-US" sz="2400" dirty="0">
                <a:cs typeface="B Nazanin" panose="00000400000000000000" pitchFamily="2" charset="-78"/>
              </a:rPr>
              <a:t>mL/kg/</a:t>
            </a:r>
            <a:r>
              <a:rPr lang="en-US" sz="2400" dirty="0" err="1">
                <a:cs typeface="B Nazanin" panose="00000400000000000000" pitchFamily="2" charset="-78"/>
              </a:rPr>
              <a:t>hr</a:t>
            </a:r>
            <a:endParaRPr lang="en-US" sz="2400" dirty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کودکان: ≥ 1 </a:t>
            </a:r>
            <a:r>
              <a:rPr lang="en-US" sz="2400" dirty="0">
                <a:cs typeface="B Nazanin" panose="00000400000000000000" pitchFamily="2" charset="-78"/>
              </a:rPr>
              <a:t>mL/kg/</a:t>
            </a:r>
            <a:r>
              <a:rPr lang="en-US" sz="2400" dirty="0" err="1">
                <a:cs typeface="B Nazanin" panose="00000400000000000000" pitchFamily="2" charset="-78"/>
              </a:rPr>
              <a:t>hr</a:t>
            </a:r>
            <a:endParaRPr lang="en-US" sz="2400" dirty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پرستار باید خروجی ادرار را </a:t>
            </a:r>
            <a:r>
              <a:rPr lang="fa-IR" sz="2400" b="1" dirty="0">
                <a:cs typeface="B Nazanin" panose="00000400000000000000" pitchFamily="2" charset="-78"/>
              </a:rPr>
              <a:t>ساعت‌به‌ساعت ثبت</a:t>
            </a:r>
            <a:r>
              <a:rPr lang="fa-IR" sz="2400" dirty="0">
                <a:cs typeface="B Nazanin" panose="00000400000000000000" pitchFamily="2" charset="-78"/>
              </a:rPr>
              <a:t> کند.</a:t>
            </a:r>
          </a:p>
        </p:txBody>
      </p:sp>
      <p:sp>
        <p:nvSpPr>
          <p:cNvPr id="8" name="Rectangle 7"/>
          <p:cNvSpPr/>
          <p:nvPr/>
        </p:nvSpPr>
        <p:spPr>
          <a:xfrm>
            <a:off x="251520" y="2852936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400" b="1" dirty="0">
                <a:cs typeface="B Nazanin" panose="00000400000000000000" pitchFamily="2" charset="-78"/>
              </a:rPr>
              <a:t>لوله معده (</a:t>
            </a:r>
            <a:r>
              <a:rPr lang="en-US" sz="2400" b="1" dirty="0">
                <a:cs typeface="B Nazanin" panose="00000400000000000000" pitchFamily="2" charset="-78"/>
              </a:rPr>
              <a:t>Nasogastric Tube – NG Tube)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اندیکاسیون‌ها: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سوختگی‌های وسیع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کاهش سطح هوشیاری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نیاز به پیشگیری از آسپیراسیون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شروع تغذیه زودرس روده‌ای (</a:t>
            </a:r>
            <a:r>
              <a:rPr lang="en-US" sz="2400" dirty="0">
                <a:cs typeface="B Nazanin" panose="00000400000000000000" pitchFamily="2" charset="-78"/>
              </a:rPr>
              <a:t>Enteral Feeding)</a:t>
            </a:r>
          </a:p>
          <a:p>
            <a:pPr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مزایا: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کاهش خطر زخم استرس (</a:t>
            </a:r>
            <a:r>
              <a:rPr lang="en-US" sz="2400" dirty="0">
                <a:cs typeface="B Nazanin" panose="00000400000000000000" pitchFamily="2" charset="-78"/>
              </a:rPr>
              <a:t>Curling’s ulcer)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بهبود عملکرد روده</a:t>
            </a:r>
          </a:p>
          <a:p>
            <a:pPr marL="742950" lvl="1" indent="-285750" algn="r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کاهش خطر سپسیس ناشی از ترانسلوکاسیون باکتری‌ها</a:t>
            </a:r>
          </a:p>
        </p:txBody>
      </p:sp>
    </p:spTree>
    <p:extLst>
      <p:ext uri="{BB962C8B-B14F-4D97-AF65-F5344CB8AC3E}">
        <p14:creationId xmlns:p14="http://schemas.microsoft.com/office/powerpoint/2010/main" val="301812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7504" y="116632"/>
            <a:ext cx="89279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800" b="1" dirty="0">
                <a:cs typeface="B Nazanin" panose="00000400000000000000" pitchFamily="2" charset="-78"/>
              </a:rPr>
              <a:t>مراقبت پرستاری در لوله‌گذاری‌ها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رعایت کامل اصول </a:t>
            </a:r>
            <a:r>
              <a:rPr lang="fa-IR" sz="2800" b="1" dirty="0">
                <a:cs typeface="B Nazanin" panose="00000400000000000000" pitchFamily="2" charset="-78"/>
              </a:rPr>
              <a:t>آسپتیک و استریلیتی</a:t>
            </a:r>
            <a:endParaRPr lang="fa-IR" sz="2800" dirty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پایش محل ورود کاتتر برای عفونت یا ترومبوز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فیکس کردن مناسب لوله‌ها برای جلوگیری از خروج ناخواسته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شست‌وشوی دوره‌ای کاتترها طبق پروتکل بیمارستانی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مستندسازی دقیق زمان، محل، نوع کاتتر و حجم مایعات/ادرار</a:t>
            </a:r>
          </a:p>
        </p:txBody>
      </p:sp>
      <p:sp>
        <p:nvSpPr>
          <p:cNvPr id="6" name="Rectangle 5"/>
          <p:cNvSpPr/>
          <p:nvPr/>
        </p:nvSpPr>
        <p:spPr>
          <a:xfrm>
            <a:off x="107504" y="3140968"/>
            <a:ext cx="88569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800" b="1" dirty="0">
                <a:cs typeface="B Nazanin" panose="00000400000000000000" pitchFamily="2" charset="-78"/>
              </a:rPr>
              <a:t>چالش‌ها و نکات مهم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سوختگی پوست می‌تواند </a:t>
            </a:r>
            <a:r>
              <a:rPr lang="fa-IR" sz="2800" b="1" dirty="0">
                <a:cs typeface="B Nazanin" panose="00000400000000000000" pitchFamily="2" charset="-78"/>
              </a:rPr>
              <a:t>مانع شناسایی وریدها</a:t>
            </a:r>
            <a:r>
              <a:rPr lang="fa-IR" sz="2800" dirty="0">
                <a:cs typeface="B Nazanin" panose="00000400000000000000" pitchFamily="2" charset="-78"/>
              </a:rPr>
              <a:t> شود.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استفاده از </a:t>
            </a:r>
            <a:r>
              <a:rPr lang="fa-IR" sz="2800" b="1" dirty="0">
                <a:cs typeface="B Nazanin" panose="00000400000000000000" pitchFamily="2" charset="-78"/>
              </a:rPr>
              <a:t>اولتراسوند</a:t>
            </a:r>
            <a:r>
              <a:rPr lang="fa-IR" sz="2800" dirty="0">
                <a:cs typeface="B Nazanin" panose="00000400000000000000" pitchFamily="2" charset="-78"/>
              </a:rPr>
              <a:t> برای کاتترگذاری توصیه می‌شود.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در بیماران با سوختگی پرینه و اندام تحتانی، تعبیه کاتتر ادراری باید با احتیاط و تحت شرایط استریل شدید انجام شود.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مراقبت تیمی (پزشک و پرستار) در موفقیت لوله‌گذاری و پیشگیری از عوارض حیاتی است.</a:t>
            </a:r>
          </a:p>
        </p:txBody>
      </p:sp>
    </p:spTree>
    <p:extLst>
      <p:ext uri="{BB962C8B-B14F-4D97-AF65-F5344CB8AC3E}">
        <p14:creationId xmlns:p14="http://schemas.microsoft.com/office/powerpoint/2010/main" val="313737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8229600" cy="1143000"/>
          </a:xfrm>
        </p:spPr>
        <p:txBody>
          <a:bodyPr/>
          <a:lstStyle/>
          <a:p>
            <a:pPr rtl="1"/>
            <a:r>
              <a:rPr dirty="0" err="1">
                <a:cs typeface="B Titr" panose="00000700000000000000" pitchFamily="2" charset="-78"/>
              </a:rPr>
              <a:t>فصل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ششم</a:t>
            </a:r>
            <a:r>
              <a:rPr dirty="0">
                <a:cs typeface="B Titr" panose="00000700000000000000" pitchFamily="2" charset="-78"/>
              </a:rPr>
              <a:t>: </a:t>
            </a:r>
            <a:r>
              <a:rPr dirty="0" err="1">
                <a:cs typeface="B Titr" panose="00000700000000000000" pitchFamily="2" charset="-78"/>
              </a:rPr>
              <a:t>کنترل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عفونت</a:t>
            </a:r>
            <a:r>
              <a:rPr dirty="0">
                <a:cs typeface="B Titr" panose="00000700000000000000" pitchFamily="2" charset="-78"/>
              </a:rPr>
              <a:t> و </a:t>
            </a:r>
            <a:r>
              <a:rPr dirty="0" err="1">
                <a:cs typeface="B Titr" panose="00000700000000000000" pitchFamily="2" charset="-78"/>
              </a:rPr>
              <a:t>پانسمان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زخم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sz="3600" dirty="0"/>
          </a:p>
          <a:p>
            <a:pPr>
              <a:defRPr sz="2000"/>
            </a:pPr>
            <a:r>
              <a:rPr sz="3600" dirty="0" err="1"/>
              <a:t>خطر</a:t>
            </a:r>
            <a:r>
              <a:rPr sz="3600" dirty="0"/>
              <a:t> </a:t>
            </a:r>
            <a:r>
              <a:rPr sz="3600" dirty="0" err="1"/>
              <a:t>عفونت</a:t>
            </a:r>
            <a:r>
              <a:rPr sz="3600" dirty="0"/>
              <a:t> </a:t>
            </a:r>
            <a:r>
              <a:rPr sz="3600" dirty="0" err="1"/>
              <a:t>زخم</a:t>
            </a:r>
            <a:r>
              <a:rPr sz="3600" dirty="0"/>
              <a:t> </a:t>
            </a:r>
            <a:r>
              <a:rPr sz="3600" dirty="0" err="1"/>
              <a:t>سوختگی</a:t>
            </a:r>
            <a:endParaRPr sz="3600" dirty="0"/>
          </a:p>
          <a:p>
            <a:pPr>
              <a:defRPr sz="2000"/>
            </a:pPr>
            <a:r>
              <a:rPr sz="3600" dirty="0" err="1"/>
              <a:t>آنتی‌بیوتیک‌های</a:t>
            </a:r>
            <a:r>
              <a:rPr sz="3600" dirty="0"/>
              <a:t> </a:t>
            </a:r>
            <a:r>
              <a:rPr sz="3600" dirty="0" err="1"/>
              <a:t>موضعی</a:t>
            </a:r>
            <a:r>
              <a:rPr sz="3600" dirty="0"/>
              <a:t> و </a:t>
            </a:r>
            <a:r>
              <a:rPr sz="3600" dirty="0" err="1"/>
              <a:t>سیستمیک</a:t>
            </a:r>
            <a:endParaRPr sz="3600" dirty="0"/>
          </a:p>
          <a:p>
            <a:pPr>
              <a:defRPr sz="2000"/>
            </a:pPr>
            <a:r>
              <a:rPr sz="3600" dirty="0" err="1"/>
              <a:t>اصول</a:t>
            </a:r>
            <a:r>
              <a:rPr sz="3600" dirty="0"/>
              <a:t> </a:t>
            </a:r>
            <a:r>
              <a:rPr sz="3600" dirty="0" err="1"/>
              <a:t>پانسمان</a:t>
            </a:r>
            <a:r>
              <a:rPr sz="3600" dirty="0"/>
              <a:t> </a:t>
            </a:r>
            <a:r>
              <a:rPr sz="3600" dirty="0" err="1"/>
              <a:t>استریل</a:t>
            </a:r>
            <a:endParaRPr sz="3600" dirty="0"/>
          </a:p>
          <a:p>
            <a:pPr>
              <a:defRPr sz="2000"/>
            </a:pPr>
            <a:r>
              <a:rPr sz="3600" dirty="0" err="1"/>
              <a:t>پانسمان‌های</a:t>
            </a:r>
            <a:r>
              <a:rPr sz="3600" dirty="0"/>
              <a:t> </a:t>
            </a:r>
            <a:r>
              <a:rPr sz="3600" dirty="0" err="1"/>
              <a:t>نوین</a:t>
            </a:r>
            <a:r>
              <a:rPr sz="3600" dirty="0"/>
              <a:t> و </a:t>
            </a:r>
            <a:r>
              <a:rPr sz="3600" dirty="0" err="1"/>
              <a:t>دبریدمان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404776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3528" y="1268760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ارزیابی و مدیریت اندام‌ها در سوختگی‌های </a:t>
            </a:r>
            <a:r>
              <a:rPr lang="fa-IR" sz="2400" b="1" dirty="0" smtClean="0">
                <a:cs typeface="B Nazanin" panose="00000400000000000000" pitchFamily="2" charset="-78"/>
              </a:rPr>
              <a:t>عمقی</a:t>
            </a:r>
          </a:p>
          <a:p>
            <a:pPr algn="justLow" rtl="1"/>
            <a:endParaRPr lang="fa-IR" sz="2400" b="1" dirty="0">
              <a:cs typeface="B Nazanin" panose="00000400000000000000" pitchFamily="2" charset="-78"/>
            </a:endParaRPr>
          </a:p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1. ارزیابی اندام‌ها در سوختگی عمقی</a:t>
            </a:r>
          </a:p>
          <a:p>
            <a:pPr algn="justLow" rtl="1"/>
            <a:r>
              <a:rPr lang="fa-IR" sz="2400" dirty="0">
                <a:cs typeface="B Nazanin" panose="00000400000000000000" pitchFamily="2" charset="-78"/>
              </a:rPr>
              <a:t>پرستار باید در ساعات اولیه و به‌صورت </a:t>
            </a:r>
            <a:r>
              <a:rPr lang="fa-IR" sz="2400" b="1" dirty="0">
                <a:cs typeface="B Nazanin" panose="00000400000000000000" pitchFamily="2" charset="-78"/>
              </a:rPr>
              <a:t>پیوسته (هر 1–2 ساعت)</a:t>
            </a:r>
            <a:r>
              <a:rPr lang="fa-IR" sz="2400" dirty="0">
                <a:cs typeface="B Nazanin" panose="00000400000000000000" pitchFamily="2" charset="-78"/>
              </a:rPr>
              <a:t> وضعیت اندام‌های دچار سوختگی حلقوی یا عمقی رو بررسی کنه. موارد کلیدی: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رنگ پوست</a:t>
            </a:r>
            <a:r>
              <a:rPr lang="fa-IR" sz="2400" dirty="0">
                <a:cs typeface="B Nazanin" panose="00000400000000000000" pitchFamily="2" charset="-78"/>
              </a:rPr>
              <a:t> (</a:t>
            </a:r>
            <a:r>
              <a:rPr lang="en-US" sz="2400" dirty="0">
                <a:cs typeface="B Nazanin" panose="00000400000000000000" pitchFamily="2" charset="-78"/>
              </a:rPr>
              <a:t>pallor </a:t>
            </a:r>
            <a:r>
              <a:rPr lang="fa-IR" sz="2400" dirty="0">
                <a:cs typeface="B Nazanin" panose="00000400000000000000" pitchFamily="2" charset="-78"/>
              </a:rPr>
              <a:t>یا </a:t>
            </a:r>
            <a:r>
              <a:rPr lang="en-US" sz="2400" dirty="0">
                <a:cs typeface="B Nazanin" panose="00000400000000000000" pitchFamily="2" charset="-78"/>
              </a:rPr>
              <a:t>cyanosis)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نبض محیطی</a:t>
            </a:r>
            <a:r>
              <a:rPr lang="fa-IR" sz="2400" dirty="0">
                <a:cs typeface="B Nazanin" panose="00000400000000000000" pitchFamily="2" charset="-78"/>
              </a:rPr>
              <a:t> (لمسی یا با داپلر)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دمای اندام</a:t>
            </a:r>
            <a:r>
              <a:rPr lang="fa-IR" sz="2400" dirty="0">
                <a:cs typeface="B Nazanin" panose="00000400000000000000" pitchFamily="2" charset="-78"/>
              </a:rPr>
              <a:t> (سردی اندام نشانه ایسکمی)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احساس (</a:t>
            </a:r>
            <a:r>
              <a:rPr lang="en-US" sz="2400" b="1" dirty="0">
                <a:cs typeface="B Nazanin" panose="00000400000000000000" pitchFamily="2" charset="-78"/>
              </a:rPr>
              <a:t>Sensation):</a:t>
            </a:r>
            <a:r>
              <a:rPr lang="en-US" sz="2400" dirty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بی‌حسی یا پارستزی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حرکت (</a:t>
            </a:r>
            <a:r>
              <a:rPr lang="en-US" sz="2400" b="1" dirty="0">
                <a:cs typeface="B Nazanin" panose="00000400000000000000" pitchFamily="2" charset="-78"/>
              </a:rPr>
              <a:t>Motor function):</a:t>
            </a:r>
            <a:r>
              <a:rPr lang="en-US" sz="2400" dirty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ضعف یا فلج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درد:</a:t>
            </a:r>
            <a:r>
              <a:rPr lang="fa-IR" sz="2400" dirty="0">
                <a:cs typeface="B Nazanin" panose="00000400000000000000" pitchFamily="2" charset="-78"/>
              </a:rPr>
              <a:t> افزایش غیرقابل‌توضیح یا مقاوم به مسکن‌ها</a:t>
            </a:r>
          </a:p>
          <a:p>
            <a:pPr algn="justLow" rtl="1"/>
            <a:r>
              <a:rPr lang="en-US" sz="2400" dirty="0">
                <a:cs typeface="B Nazanin" panose="00000400000000000000" pitchFamily="2" charset="-78"/>
              </a:rPr>
              <a:t>🔹 </a:t>
            </a:r>
            <a:r>
              <a:rPr lang="fa-IR" sz="2400" dirty="0">
                <a:cs typeface="B Nazanin" panose="00000400000000000000" pitchFamily="2" charset="-78"/>
              </a:rPr>
              <a:t>نکته: وجود پانسمان حلقوی یا اسکار سفت می‌تونه جریان خون رو مختل کنه حتی اگر سوختگی خیلی عمیق نباشه.</a:t>
            </a:r>
          </a:p>
        </p:txBody>
      </p:sp>
    </p:spTree>
    <p:extLst>
      <p:ext uri="{BB962C8B-B14F-4D97-AF65-F5344CB8AC3E}">
        <p14:creationId xmlns:p14="http://schemas.microsoft.com/office/powerpoint/2010/main" val="270178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0"/>
            <a:ext cx="867645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مانیتورینگ فشار داخل کمپارتمان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در بیماران با سوختگی حلقوی عمیق اندام‌ها یا شک به سندرم کمپارتمان باید فشار داخل کمپارتمان اندازه‌گیری بشه.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روش: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استفاده از </a:t>
            </a:r>
            <a:r>
              <a:rPr lang="fa-IR" sz="2000" b="1" dirty="0">
                <a:cs typeface="B Nazanin" panose="00000400000000000000" pitchFamily="2" charset="-78"/>
              </a:rPr>
              <a:t>کاتتر متصل به مانومتر</a:t>
            </a:r>
            <a:r>
              <a:rPr lang="fa-IR" sz="2000" dirty="0">
                <a:cs typeface="B Nazanin" panose="00000400000000000000" pitchFamily="2" charset="-78"/>
              </a:rPr>
              <a:t> یا دستگاه اختصاصی.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محل اندازه‌گیری: عضلات ساعد یا ساق.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مقادیر کلیدی: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نرمال: &lt; 20 </a:t>
            </a:r>
            <a:r>
              <a:rPr lang="en-US" sz="2000" dirty="0">
                <a:cs typeface="B Nazanin" panose="00000400000000000000" pitchFamily="2" charset="-78"/>
              </a:rPr>
              <a:t>mmHg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مرزی: 20–30 </a:t>
            </a:r>
            <a:r>
              <a:rPr lang="en-US" sz="2000" dirty="0">
                <a:cs typeface="B Nazanin" panose="00000400000000000000" pitchFamily="2" charset="-78"/>
              </a:rPr>
              <a:t>mmHg → </a:t>
            </a:r>
            <a:r>
              <a:rPr lang="fa-IR" sz="2000" dirty="0">
                <a:cs typeface="B Nazanin" panose="00000400000000000000" pitchFamily="2" charset="-78"/>
              </a:rPr>
              <a:t>پایش نزدیک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پاتولوژیک: &gt; 30–35 </a:t>
            </a:r>
            <a:r>
              <a:rPr lang="en-US" sz="2000" dirty="0">
                <a:cs typeface="B Nazanin" panose="00000400000000000000" pitchFamily="2" charset="-78"/>
              </a:rPr>
              <a:t>mmHg → </a:t>
            </a:r>
            <a:r>
              <a:rPr lang="fa-IR" sz="2000" dirty="0">
                <a:cs typeface="B Nazanin" panose="00000400000000000000" pitchFamily="2" charset="-78"/>
              </a:rPr>
              <a:t>اندیکاسیون جراحی (فاشیوتومی)</a:t>
            </a:r>
          </a:p>
        </p:txBody>
      </p:sp>
      <p:sp>
        <p:nvSpPr>
          <p:cNvPr id="3" name="Rectangle 2"/>
          <p:cNvSpPr/>
          <p:nvPr/>
        </p:nvSpPr>
        <p:spPr>
          <a:xfrm>
            <a:off x="-34115" y="3212976"/>
            <a:ext cx="903649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اندیکاسیون‌های فاشیوتومی و اسکاروتومی (ارجاع اورژانسی)</a:t>
            </a:r>
          </a:p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الف) اسکاروتومی (</a:t>
            </a:r>
            <a:r>
              <a:rPr lang="en-US" sz="2000" b="1" dirty="0" err="1">
                <a:cs typeface="B Nazanin" panose="00000400000000000000" pitchFamily="2" charset="-78"/>
              </a:rPr>
              <a:t>Escharotomy</a:t>
            </a:r>
            <a:r>
              <a:rPr lang="en-US" sz="2000" b="1" dirty="0">
                <a:cs typeface="B Nazanin" panose="00000400000000000000" pitchFamily="2" charset="-78"/>
              </a:rPr>
              <a:t>) – </a:t>
            </a:r>
            <a:r>
              <a:rPr lang="fa-IR" sz="2000" b="1" dirty="0">
                <a:cs typeface="B Nazanin" panose="00000400000000000000" pitchFamily="2" charset="-78"/>
              </a:rPr>
              <a:t>برش پوست نکروتیک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سوختگی حلقوی و عمقی اندام‌ها با: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کاهش یا فقدان نبض محیطی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سردی و رنگ‌پریدگی اندام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درد شدید و مداوم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سوختگی حلقوی قفسه سینه → اختلال در تهویه و حرکات تنفسی</a:t>
            </a:r>
          </a:p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ب) فاشیوتومی (</a:t>
            </a:r>
            <a:r>
              <a:rPr lang="en-US" sz="2000" b="1" dirty="0">
                <a:cs typeface="B Nazanin" panose="00000400000000000000" pitchFamily="2" charset="-78"/>
              </a:rPr>
              <a:t>Fasciotomy) – </a:t>
            </a:r>
            <a:r>
              <a:rPr lang="fa-IR" sz="2000" b="1" dirty="0">
                <a:cs typeface="B Nazanin" panose="00000400000000000000" pitchFamily="2" charset="-78"/>
              </a:rPr>
              <a:t>برش عمیق تا فاشیا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فشار کمپارتمان &gt; 30 </a:t>
            </a:r>
            <a:r>
              <a:rPr lang="en-US" sz="2000" dirty="0">
                <a:cs typeface="B Nazanin" panose="00000400000000000000" pitchFamily="2" charset="-78"/>
              </a:rPr>
              <a:t>mmHg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علائم بالینی واضح سندرم کمپارتمان (6</a:t>
            </a:r>
            <a:r>
              <a:rPr lang="en-US" sz="2000" dirty="0">
                <a:cs typeface="B Nazanin" panose="00000400000000000000" pitchFamily="2" charset="-78"/>
              </a:rPr>
              <a:t>P’s)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عدم پاسخ به اقدامات حمایتی (بالا نگه داشتن اندام، حذف پانسمان‌های تنگ)</a:t>
            </a:r>
          </a:p>
        </p:txBody>
      </p:sp>
    </p:spTree>
    <p:extLst>
      <p:ext uri="{BB962C8B-B14F-4D97-AF65-F5344CB8AC3E}">
        <p14:creationId xmlns:p14="http://schemas.microsoft.com/office/powerpoint/2010/main" val="224709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2272804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نقش پرستار در ارجاع اورژانسی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شناسایی سریع علائم ایسکمی و کمپارتمان</a:t>
            </a:r>
            <a:endParaRPr lang="fa-IR" sz="2400" dirty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اطلاع فوری به تیم جراحی سوختگی/ارتوپدی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آماده‌سازی وسایل و محیط استریل برای اسکاروتومی یا فاشیوتومی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پایش مستمر علائم حیاتی و نبض محیطی بعد از برش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ثبت دقیق زمان بروز علائم، فشار کمپارتمان و اقدامات انجام‌شده</a:t>
            </a:r>
          </a:p>
        </p:txBody>
      </p:sp>
    </p:spTree>
    <p:extLst>
      <p:ext uri="{BB962C8B-B14F-4D97-AF65-F5344CB8AC3E}">
        <p14:creationId xmlns:p14="http://schemas.microsoft.com/office/powerpoint/2010/main" val="416342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436613"/>
            <a:ext cx="8229600" cy="1143000"/>
          </a:xfrm>
        </p:spPr>
        <p:txBody>
          <a:bodyPr/>
          <a:lstStyle/>
          <a:p>
            <a:pPr rtl="1"/>
            <a:r>
              <a:rPr dirty="0" err="1">
                <a:cs typeface="B Titr" panose="00000700000000000000" pitchFamily="2" charset="-78"/>
              </a:rPr>
              <a:t>فصل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smtClean="0">
                <a:cs typeface="B Titr" panose="00000700000000000000" pitchFamily="2" charset="-78"/>
              </a:rPr>
              <a:t>ه</a:t>
            </a:r>
            <a:r>
              <a:rPr lang="fa-IR" dirty="0">
                <a:cs typeface="B Titr" panose="00000700000000000000" pitchFamily="2" charset="-78"/>
              </a:rPr>
              <a:t>ف</a:t>
            </a:r>
            <a:r>
              <a:rPr dirty="0" err="1" smtClean="0">
                <a:cs typeface="B Titr" panose="00000700000000000000" pitchFamily="2" charset="-78"/>
              </a:rPr>
              <a:t>تم</a:t>
            </a:r>
            <a:r>
              <a:rPr dirty="0">
                <a:cs typeface="B Titr" panose="00000700000000000000" pitchFamily="2" charset="-78"/>
              </a:rPr>
              <a:t>: </a:t>
            </a:r>
            <a:r>
              <a:rPr dirty="0" err="1">
                <a:cs typeface="B Titr" panose="00000700000000000000" pitchFamily="2" charset="-78"/>
              </a:rPr>
              <a:t>سوختگی‌های</a:t>
            </a:r>
            <a:r>
              <a:rPr dirty="0">
                <a:cs typeface="B Titr" panose="00000700000000000000" pitchFamily="2" charset="-78"/>
              </a:rPr>
              <a:t> </a:t>
            </a:r>
            <a:r>
              <a:rPr dirty="0" err="1">
                <a:cs typeface="B Titr" panose="00000700000000000000" pitchFamily="2" charset="-78"/>
              </a:rPr>
              <a:t>خاص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sz="3200" dirty="0"/>
          </a:p>
          <a:p>
            <a:pPr>
              <a:defRPr sz="2000"/>
            </a:pPr>
            <a:r>
              <a:rPr sz="3200" dirty="0" err="1"/>
              <a:t>سوختگی‌های</a:t>
            </a:r>
            <a:r>
              <a:rPr sz="3200" dirty="0"/>
              <a:t> </a:t>
            </a:r>
            <a:r>
              <a:rPr sz="3200" dirty="0" err="1"/>
              <a:t>شیمیایی</a:t>
            </a:r>
            <a:r>
              <a:rPr sz="3200" dirty="0"/>
              <a:t> و </a:t>
            </a:r>
            <a:r>
              <a:rPr sz="3200" dirty="0" err="1"/>
              <a:t>اصول</a:t>
            </a:r>
            <a:r>
              <a:rPr sz="3200" dirty="0"/>
              <a:t> </a:t>
            </a:r>
            <a:r>
              <a:rPr sz="3200" dirty="0" err="1"/>
              <a:t>آلودگی‌زدایی</a:t>
            </a:r>
            <a:endParaRPr sz="3200" dirty="0"/>
          </a:p>
          <a:p>
            <a:pPr>
              <a:defRPr sz="2000"/>
            </a:pPr>
            <a:r>
              <a:rPr sz="3200" dirty="0" err="1"/>
              <a:t>سوختگی‌های</a:t>
            </a:r>
            <a:r>
              <a:rPr sz="3200" dirty="0"/>
              <a:t> </a:t>
            </a:r>
            <a:r>
              <a:rPr sz="3200" dirty="0" err="1"/>
              <a:t>پرتوی</a:t>
            </a:r>
            <a:r>
              <a:rPr sz="3200" dirty="0"/>
              <a:t> (</a:t>
            </a:r>
            <a:r>
              <a:rPr sz="3200" dirty="0" err="1" smtClean="0"/>
              <a:t>هس</a:t>
            </a:r>
            <a:r>
              <a:rPr lang="fa-IR" sz="3200" dirty="0" smtClean="0"/>
              <a:t>ت</a:t>
            </a:r>
            <a:r>
              <a:rPr sz="3200" dirty="0" err="1" smtClean="0"/>
              <a:t>ه‌ای</a:t>
            </a:r>
            <a:r>
              <a:rPr sz="3200" dirty="0"/>
              <a:t>)</a:t>
            </a:r>
          </a:p>
          <a:p>
            <a:pPr>
              <a:defRPr sz="2000"/>
            </a:pPr>
            <a:r>
              <a:rPr sz="3200" dirty="0" err="1"/>
              <a:t>سوختگی‌های</a:t>
            </a:r>
            <a:r>
              <a:rPr sz="3200" dirty="0"/>
              <a:t> </a:t>
            </a:r>
            <a:r>
              <a:rPr sz="3200" dirty="0" err="1"/>
              <a:t>الکتریکی</a:t>
            </a:r>
            <a:r>
              <a:rPr sz="3200" dirty="0"/>
              <a:t> و </a:t>
            </a:r>
            <a:r>
              <a:rPr sz="3200" dirty="0" err="1"/>
              <a:t>عوارض</a:t>
            </a:r>
            <a:r>
              <a:rPr sz="3200" dirty="0"/>
              <a:t> </a:t>
            </a:r>
            <a:r>
              <a:rPr sz="3200" dirty="0" err="1"/>
              <a:t>قلبی</a:t>
            </a:r>
            <a:endParaRPr sz="3200" dirty="0"/>
          </a:p>
          <a:p>
            <a:pPr>
              <a:defRPr sz="2000"/>
            </a:pPr>
            <a:r>
              <a:rPr sz="3200" dirty="0" err="1"/>
              <a:t>مانیتورینگ</a:t>
            </a:r>
            <a:r>
              <a:rPr sz="3200" dirty="0"/>
              <a:t> </a:t>
            </a:r>
            <a:r>
              <a:rPr sz="3200" dirty="0" err="1"/>
              <a:t>تخصصی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196935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72441"/>
            <a:ext cx="881393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اصول آلودگی‌زدایی (</a:t>
            </a:r>
            <a:r>
              <a:rPr lang="en-US" sz="2400" b="1" dirty="0">
                <a:cs typeface="B Nazanin" panose="00000400000000000000" pitchFamily="2" charset="-78"/>
              </a:rPr>
              <a:t>Decontamination) </a:t>
            </a:r>
            <a:r>
              <a:rPr lang="fa-IR" sz="2400" b="1" dirty="0">
                <a:cs typeface="B Nazanin" panose="00000400000000000000" pitchFamily="2" charset="-78"/>
              </a:rPr>
              <a:t>در بیماران مشکوک به آلودگی شیمیایی یا هسته‌ای</a:t>
            </a:r>
          </a:p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1. اهمیت آلودگی‌زدایی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اولین و حیاتی‌ترین اقدام در بیماران مشکوک به تماس با عوامل شیمیایی یا پرتوی.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هدف: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کاهش جذب سیستمیک عامل آلاینده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پیشگیری از انتشار ثانویه آلودگی به پرسنل و سایر بیماران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ایجاد ایمنی در محیط اورژانس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3284984"/>
            <a:ext cx="88139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اصول کلی ایمنی پرسنل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پرسنل باید قبل از تماس با بیمار، تجهیزات حفاظت فردی (</a:t>
            </a:r>
            <a:r>
              <a:rPr lang="en-US" sz="2400" dirty="0">
                <a:cs typeface="B Nazanin" panose="00000400000000000000" pitchFamily="2" charset="-78"/>
              </a:rPr>
              <a:t>PPE) </a:t>
            </a:r>
            <a:r>
              <a:rPr lang="fa-IR" sz="2400" dirty="0">
                <a:cs typeface="B Nazanin" panose="00000400000000000000" pitchFamily="2" charset="-78"/>
              </a:rPr>
              <a:t>شامل: ماسک </a:t>
            </a:r>
            <a:r>
              <a:rPr lang="en-US" sz="2400" dirty="0">
                <a:cs typeface="B Nazanin" panose="00000400000000000000" pitchFamily="2" charset="-78"/>
              </a:rPr>
              <a:t>N95 </a:t>
            </a:r>
            <a:r>
              <a:rPr lang="fa-IR" sz="2400" dirty="0">
                <a:cs typeface="B Nazanin" panose="00000400000000000000" pitchFamily="2" charset="-78"/>
              </a:rPr>
              <a:t>یا فیلتر دار، گان ضدآب، دستکش دوبل و عینک محافظ استفاده کنند.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محل آلودگی‌زدایی باید </a:t>
            </a:r>
            <a:r>
              <a:rPr lang="fa-IR" sz="2400" b="1" dirty="0">
                <a:cs typeface="B Nazanin" panose="00000400000000000000" pitchFamily="2" charset="-78"/>
              </a:rPr>
              <a:t>جدا از بخش اورژانس اصلی</a:t>
            </a:r>
            <a:r>
              <a:rPr lang="fa-IR" sz="2400" dirty="0">
                <a:cs typeface="B Nazanin" panose="00000400000000000000" pitchFamily="2" charset="-78"/>
              </a:rPr>
              <a:t> و در فضای باز یا دارای تهویه مناسب باشد.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حداقل ۲ تیم وجود داشته باشند: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تیم آلوده</a:t>
            </a:r>
            <a:r>
              <a:rPr lang="fa-IR" sz="2400" dirty="0">
                <a:cs typeface="B Nazanin" panose="00000400000000000000" pitchFamily="2" charset="-78"/>
              </a:rPr>
              <a:t> (</a:t>
            </a:r>
            <a:r>
              <a:rPr lang="en-US" sz="2400" dirty="0">
                <a:cs typeface="B Nazanin" panose="00000400000000000000" pitchFamily="2" charset="-78"/>
              </a:rPr>
              <a:t>Hot Zone): </a:t>
            </a:r>
            <a:r>
              <a:rPr lang="fa-IR" sz="2400" dirty="0">
                <a:cs typeface="B Nazanin" panose="00000400000000000000" pitchFamily="2" charset="-78"/>
              </a:rPr>
              <a:t>انجام آلودگی‌زدایی اولیه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تیم پاک</a:t>
            </a:r>
            <a:r>
              <a:rPr lang="fa-IR" sz="2400" dirty="0">
                <a:cs typeface="B Nazanin" panose="00000400000000000000" pitchFamily="2" charset="-78"/>
              </a:rPr>
              <a:t> (</a:t>
            </a:r>
            <a:r>
              <a:rPr lang="en-US" sz="2400" dirty="0">
                <a:cs typeface="B Nazanin" panose="00000400000000000000" pitchFamily="2" charset="-78"/>
              </a:rPr>
              <a:t>Cold Zone): </a:t>
            </a:r>
            <a:r>
              <a:rPr lang="fa-IR" sz="2400" dirty="0">
                <a:cs typeface="B Nazanin" panose="00000400000000000000" pitchFamily="2" charset="-78"/>
              </a:rPr>
              <a:t>پذیرش بیمار پس از شست‌وشو</a:t>
            </a:r>
          </a:p>
        </p:txBody>
      </p:sp>
    </p:spTree>
    <p:extLst>
      <p:ext uri="{BB962C8B-B14F-4D97-AF65-F5344CB8AC3E}">
        <p14:creationId xmlns:p14="http://schemas.microsoft.com/office/powerpoint/2010/main" val="250273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0"/>
            <a:ext cx="910850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مراحل آلودگی‌زدایی</a:t>
            </a:r>
          </a:p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الف) اقدامات اولیه (</a:t>
            </a:r>
            <a:r>
              <a:rPr lang="en-US" sz="2400" b="1" dirty="0">
                <a:cs typeface="B Nazanin" panose="00000400000000000000" pitchFamily="2" charset="-78"/>
              </a:rPr>
              <a:t>Gross Decontamination)</a:t>
            </a:r>
          </a:p>
          <a:p>
            <a:pPr algn="justLow" rtl="1">
              <a:buFont typeface="+mj-lt"/>
              <a:buAutoNum type="arabicPeriod"/>
            </a:pPr>
            <a:r>
              <a:rPr lang="fa-IR" sz="2400" b="1" dirty="0">
                <a:cs typeface="B Nazanin" panose="00000400000000000000" pitchFamily="2" charset="-78"/>
              </a:rPr>
              <a:t>توقف تماس با منبع:</a:t>
            </a:r>
            <a:r>
              <a:rPr lang="fa-IR" sz="2400" dirty="0">
                <a:cs typeface="B Nazanin" panose="00000400000000000000" pitchFamily="2" charset="-78"/>
              </a:rPr>
              <a:t> بیمار از منطقه آلوده خارج شود.</a:t>
            </a:r>
          </a:p>
          <a:p>
            <a:pPr algn="justLow" rtl="1">
              <a:buFont typeface="+mj-lt"/>
              <a:buAutoNum type="arabicPeriod"/>
            </a:pPr>
            <a:r>
              <a:rPr lang="fa-IR" sz="2400" b="1" dirty="0">
                <a:cs typeface="B Nazanin" panose="00000400000000000000" pitchFamily="2" charset="-78"/>
              </a:rPr>
              <a:t>خارج کردن لباس‌ها:</a:t>
            </a:r>
            <a:endParaRPr lang="fa-IR" sz="2400" dirty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در اسرع وقت و در محیط کنترل‌شده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می‌تواند تا 80–90٪ آلودگی را کاهش دهد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لباس‌ها در کیسه‌های مخصوص زیپ‌دار یا سربسته نگهداری شوند.</a:t>
            </a:r>
          </a:p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ب) آلودگی‌زدایی بدن</a:t>
            </a:r>
          </a:p>
          <a:p>
            <a:pPr algn="justLow" rtl="1">
              <a:buFont typeface="+mj-lt"/>
              <a:buAutoNum type="arabicPeriod"/>
            </a:pPr>
            <a:r>
              <a:rPr lang="fa-IR" sz="2400" b="1" dirty="0">
                <a:cs typeface="B Nazanin" panose="00000400000000000000" pitchFamily="2" charset="-78"/>
              </a:rPr>
              <a:t>شست‌وشوی پوست و مو:</a:t>
            </a:r>
            <a:endParaRPr lang="fa-IR" sz="2400" dirty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با آب ولرم و صابون ملایم به مدت حداقل 5–10 دقیقه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از آب سرد (هیپوترمی) و آب داغ (جذب بیشتر سم) اجتناب شود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تمرکز روی نواحی چین‌دار (گردن، زیربغل، کشاله ران).</a:t>
            </a:r>
          </a:p>
          <a:p>
            <a:pPr algn="justLow" rtl="1">
              <a:buFont typeface="+mj-lt"/>
              <a:buAutoNum type="arabicPeriod"/>
            </a:pPr>
            <a:r>
              <a:rPr lang="fa-IR" sz="2400" b="1" dirty="0">
                <a:cs typeface="B Nazanin" panose="00000400000000000000" pitchFamily="2" charset="-78"/>
              </a:rPr>
              <a:t>استفاده از محلول‌های خاص (در آلودگی شیمیایی):</a:t>
            </a:r>
            <a:endParaRPr lang="fa-IR" sz="2400" dirty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محلول </a:t>
            </a:r>
            <a:r>
              <a:rPr lang="en-US" sz="2400" b="1" dirty="0">
                <a:cs typeface="B Nazanin" panose="00000400000000000000" pitchFamily="2" charset="-78"/>
              </a:rPr>
              <a:t>Hypochlorite 0.5%</a:t>
            </a:r>
            <a:r>
              <a:rPr lang="en-US" sz="2400" dirty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برای عوامل اعصاب و تاول‌زا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400" dirty="0">
                <a:cs typeface="B Nazanin" panose="00000400000000000000" pitchFamily="2" charset="-78"/>
              </a:rPr>
              <a:t>محلول </a:t>
            </a:r>
            <a:r>
              <a:rPr lang="en-US" sz="2400" b="1" dirty="0">
                <a:cs typeface="B Nazanin" panose="00000400000000000000" pitchFamily="2" charset="-78"/>
              </a:rPr>
              <a:t>Calcium gluconate gel</a:t>
            </a:r>
            <a:r>
              <a:rPr lang="en-US" sz="2400" dirty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برای سوختگی با </a:t>
            </a:r>
            <a:r>
              <a:rPr lang="en-US" sz="2400" dirty="0">
                <a:cs typeface="B Nazanin" panose="00000400000000000000" pitchFamily="2" charset="-78"/>
              </a:rPr>
              <a:t>HF (</a:t>
            </a:r>
            <a:r>
              <a:rPr lang="fa-IR" sz="2400" dirty="0">
                <a:cs typeface="B Nazanin" panose="00000400000000000000" pitchFamily="2" charset="-78"/>
              </a:rPr>
              <a:t>هیدروفلوریک اسید)</a:t>
            </a:r>
          </a:p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ج) آلودگی‌زدایی چشمی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شست‌وشوی فراوان با نرمال‌سالین یا آب استریل به مدت 15–20 دقیقه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معاینه توسط چشم‌پزشک در اسرع وقت</a:t>
            </a:r>
          </a:p>
        </p:txBody>
      </p:sp>
    </p:spTree>
    <p:extLst>
      <p:ext uri="{BB962C8B-B14F-4D97-AF65-F5344CB8AC3E}">
        <p14:creationId xmlns:p14="http://schemas.microsoft.com/office/powerpoint/2010/main" val="1665315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204864"/>
            <a:ext cx="8229600" cy="4525963"/>
          </a:xfrm>
        </p:spPr>
        <p:txBody>
          <a:bodyPr/>
          <a:lstStyle/>
          <a:p>
            <a:pPr algn="just" rtl="1"/>
            <a:r>
              <a:rPr lang="fa-IR" sz="2400" dirty="0" smtClean="0"/>
              <a:t>سوختگی‌ها </a:t>
            </a:r>
            <a:r>
              <a:rPr lang="fa-IR" sz="2400" dirty="0"/>
              <a:t>از مهم‌ترین </a:t>
            </a:r>
            <a:r>
              <a:rPr lang="fa-IR" sz="2400" b="1" dirty="0"/>
              <a:t>علل مرگ و ناتوانی</a:t>
            </a:r>
            <a:r>
              <a:rPr lang="fa-IR" sz="2400" dirty="0"/>
              <a:t> در جهان هستند.</a:t>
            </a:r>
          </a:p>
          <a:p>
            <a:pPr algn="just" rtl="1"/>
            <a:r>
              <a:rPr lang="fa-IR" sz="2400" dirty="0"/>
              <a:t>طبق گزارش </a:t>
            </a:r>
            <a:r>
              <a:rPr lang="en-US" sz="2400" b="1" dirty="0"/>
              <a:t>WHO (2023)</a:t>
            </a:r>
            <a:r>
              <a:rPr lang="en-US" sz="2400" dirty="0"/>
              <a:t> </a:t>
            </a:r>
            <a:r>
              <a:rPr lang="fa-IR" sz="2400" dirty="0"/>
              <a:t>سالانه بیش از 11 میلیون نفر در سراسر جهان نیازمند درمان سوختگی هستند و حدود </a:t>
            </a:r>
            <a:r>
              <a:rPr lang="fa-IR" sz="2400" b="1" dirty="0"/>
              <a:t>180 هزار نفر</a:t>
            </a:r>
            <a:r>
              <a:rPr lang="fa-IR" sz="2400" dirty="0"/>
              <a:t> جان خود را از دست می‌دهند.</a:t>
            </a:r>
          </a:p>
          <a:p>
            <a:pPr algn="just" rtl="1"/>
            <a:r>
              <a:rPr lang="fa-IR" sz="2400" dirty="0"/>
              <a:t>در کشورهای با درآمد متوسط و پایین، میزان مرگ‌ومیر ناشی از سوختگی </a:t>
            </a:r>
            <a:r>
              <a:rPr lang="fa-IR" sz="2400" b="1" dirty="0"/>
              <a:t>بیش از دو برابر کشورهای توسعه‌یافته</a:t>
            </a:r>
            <a:r>
              <a:rPr lang="fa-IR" sz="2400" dirty="0"/>
              <a:t> است.</a:t>
            </a:r>
          </a:p>
          <a:p>
            <a:pPr algn="just" rtl="1"/>
            <a:r>
              <a:rPr lang="fa-IR" sz="2400" dirty="0"/>
              <a:t>در ایران، سوختگی‌ها در ردیف </a:t>
            </a:r>
            <a:r>
              <a:rPr lang="fa-IR" sz="2400" b="1" dirty="0"/>
              <a:t>پنج علت اول مرگ ناشی از حوادث خانگی</a:t>
            </a:r>
            <a:r>
              <a:rPr lang="fa-IR" sz="2400" dirty="0"/>
              <a:t> قرار دارند</a:t>
            </a:r>
            <a:r>
              <a:rPr lang="fa-IR" sz="2400" dirty="0" smtClean="0"/>
              <a:t>.</a:t>
            </a:r>
            <a:endParaRPr lang="fa-I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5197252"/>
            <a:ext cx="3321496" cy="166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08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2276872"/>
            <a:ext cx="81003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اصول خاص در آلودگی پرتوی (هسته‌ای/رادیولوژیک)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بیماران ابتدا از نظر </a:t>
            </a:r>
            <a:r>
              <a:rPr lang="fa-IR" sz="2400" b="1" dirty="0">
                <a:cs typeface="B Nazanin" panose="00000400000000000000" pitchFamily="2" charset="-78"/>
              </a:rPr>
              <a:t>آسیب‌های تهدیدکننده حیات (</a:t>
            </a:r>
            <a:r>
              <a:rPr lang="en-US" sz="2400" b="1" dirty="0">
                <a:cs typeface="B Nazanin" panose="00000400000000000000" pitchFamily="2" charset="-78"/>
              </a:rPr>
              <a:t>Airway, Breathing, Circulation)</a:t>
            </a:r>
            <a:r>
              <a:rPr lang="en-US" sz="2400" dirty="0">
                <a:cs typeface="B Nazanin" panose="00000400000000000000" pitchFamily="2" charset="-78"/>
              </a:rPr>
              <a:t> </a:t>
            </a:r>
            <a:r>
              <a:rPr lang="fa-IR" sz="2400" dirty="0">
                <a:cs typeface="B Nazanin" panose="00000400000000000000" pitchFamily="2" charset="-78"/>
              </a:rPr>
              <a:t>مدیریت می‌شوند، سپس آلودگی‌زدایی انجام می‌شود.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کنتامیناسیون خارجی:</a:t>
            </a:r>
            <a:r>
              <a:rPr lang="fa-IR" sz="2400" dirty="0">
                <a:cs typeface="B Nazanin" panose="00000400000000000000" pitchFamily="2" charset="-78"/>
              </a:rPr>
              <a:t> شست‌وشوی پوست و مو با آب و صابون کفایت می‌کند.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کنتامیناسیون داخلی:</a:t>
            </a:r>
            <a:endParaRPr lang="fa-IR" sz="2400" dirty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ید رادیواکتیو (</a:t>
            </a:r>
            <a:r>
              <a:rPr lang="en-US" sz="2400" dirty="0">
                <a:cs typeface="B Nazanin" panose="00000400000000000000" pitchFamily="2" charset="-78"/>
              </a:rPr>
              <a:t>I-131) → </a:t>
            </a:r>
            <a:r>
              <a:rPr lang="fa-IR" sz="2400" dirty="0">
                <a:cs typeface="B Nazanin" panose="00000400000000000000" pitchFamily="2" charset="-78"/>
              </a:rPr>
              <a:t>درمان با </a:t>
            </a:r>
            <a:r>
              <a:rPr lang="fa-IR" sz="2400" b="1" dirty="0">
                <a:cs typeface="B Nazanin" panose="00000400000000000000" pitchFamily="2" charset="-78"/>
              </a:rPr>
              <a:t>پتاسیم یدید (</a:t>
            </a:r>
            <a:r>
              <a:rPr lang="en-US" sz="2400" b="1" dirty="0">
                <a:cs typeface="B Nazanin" panose="00000400000000000000" pitchFamily="2" charset="-78"/>
              </a:rPr>
              <a:t>KI)</a:t>
            </a:r>
            <a:endParaRPr lang="en-US" sz="2400" dirty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سزیوم یا تالیم → درمان با </a:t>
            </a:r>
            <a:r>
              <a:rPr lang="en-US" sz="2400" b="1" dirty="0">
                <a:cs typeface="B Nazanin" panose="00000400000000000000" pitchFamily="2" charset="-78"/>
              </a:rPr>
              <a:t>Prussian blue</a:t>
            </a:r>
            <a:endParaRPr lang="en-US" sz="2400" dirty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پلوتونیوم و اورانیوم → درمان با </a:t>
            </a:r>
            <a:r>
              <a:rPr lang="en-US" sz="2400" b="1" dirty="0">
                <a:cs typeface="B Nazanin" panose="00000400000000000000" pitchFamily="2" charset="-78"/>
              </a:rPr>
              <a:t>DTPA (Ca-DTPA, Zn-DTPA)</a:t>
            </a:r>
            <a:endParaRPr lang="en-US" sz="2400" dirty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استفاده از </a:t>
            </a:r>
            <a:r>
              <a:rPr lang="fa-IR" sz="2400" b="1" dirty="0">
                <a:cs typeface="B Nazanin" panose="00000400000000000000" pitchFamily="2" charset="-78"/>
              </a:rPr>
              <a:t>دستگاه دوزیمتر</a:t>
            </a:r>
            <a:r>
              <a:rPr lang="fa-IR" sz="2400" dirty="0">
                <a:cs typeface="B Nazanin" panose="00000400000000000000" pitchFamily="2" charset="-78"/>
              </a:rPr>
              <a:t> برای تعیین سطح آلودگی بیمار و محیط.</a:t>
            </a:r>
          </a:p>
        </p:txBody>
      </p:sp>
    </p:spTree>
    <p:extLst>
      <p:ext uri="{BB962C8B-B14F-4D97-AF65-F5344CB8AC3E}">
        <p14:creationId xmlns:p14="http://schemas.microsoft.com/office/powerpoint/2010/main" val="221413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060848"/>
            <a:ext cx="9001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800" b="1" dirty="0">
                <a:cs typeface="B Nazanin" panose="00000400000000000000" pitchFamily="2" charset="-78"/>
              </a:rPr>
              <a:t>ملاحظات پرستاری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آموزش پرسنل برای کار در شرایط </a:t>
            </a:r>
            <a:r>
              <a:rPr lang="en-US" sz="2800" dirty="0">
                <a:cs typeface="B Nazanin" panose="00000400000000000000" pitchFamily="2" charset="-78"/>
              </a:rPr>
              <a:t>CBRN </a:t>
            </a:r>
            <a:r>
              <a:rPr lang="fa-IR" sz="2800" dirty="0">
                <a:cs typeface="B Nazanin" panose="00000400000000000000" pitchFamily="2" charset="-78"/>
              </a:rPr>
              <a:t>و استفاده صحیح از </a:t>
            </a:r>
            <a:r>
              <a:rPr lang="en-US" sz="2800" dirty="0">
                <a:cs typeface="B Nazanin" panose="00000400000000000000" pitchFamily="2" charset="-78"/>
              </a:rPr>
              <a:t>PPE.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مستندسازی دقیق زمان و روش آلودگی‌زدایی.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مراقبت از پوست بیمار پس از شست‌وشو (استفاده از گاز استریل خشک).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پیشگیری از هیپوترمی با پوشاندن بیمار بعد از آلودگی‌زدایی.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حمایت روانی بیمار (به دلیل ترس از آلودگی هسته‌ای یا شیمیایی).</a:t>
            </a:r>
          </a:p>
        </p:txBody>
      </p:sp>
    </p:spTree>
    <p:extLst>
      <p:ext uri="{BB962C8B-B14F-4D97-AF65-F5344CB8AC3E}">
        <p14:creationId xmlns:p14="http://schemas.microsoft.com/office/powerpoint/2010/main" val="335972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1094"/>
            <a:ext cx="912137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شناسایی و درمان آسیب‌های استنشاقی و سوختگی راه هوایی</a:t>
            </a:r>
          </a:p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الف — چرا اهمیت دارد</a:t>
            </a:r>
          </a:p>
          <a:p>
            <a:pPr algn="justLow" rtl="1"/>
            <a:r>
              <a:rPr lang="fa-IR" sz="2000" dirty="0">
                <a:cs typeface="B Nazanin" panose="00000400000000000000" pitchFamily="2" charset="-78"/>
              </a:rPr>
              <a:t>آسیب استنشاقی (</a:t>
            </a:r>
            <a:r>
              <a:rPr lang="en-US" sz="2000" dirty="0">
                <a:cs typeface="B Nazanin" panose="00000400000000000000" pitchFamily="2" charset="-78"/>
              </a:rPr>
              <a:t>inhalation injury) </a:t>
            </a:r>
            <a:r>
              <a:rPr lang="fa-IR" sz="2000" dirty="0">
                <a:cs typeface="B Nazanin" panose="00000400000000000000" pitchFamily="2" charset="-78"/>
              </a:rPr>
              <a:t>همراه با سوختگی با افزایش خطر مرگ‌ومیر، نیاز به تهویه مکانیکی و طولانی‌تر شدن بستری همراه است؛ تشخیص و مداخله زودرس تصمیم‌گیرنده است. </a:t>
            </a:r>
            <a:endParaRPr lang="fa-IR" sz="2000" dirty="0" smtClean="0">
              <a:cs typeface="B Nazanin" panose="00000400000000000000" pitchFamily="2" charset="-78"/>
            </a:endParaRPr>
          </a:p>
          <a:p>
            <a:pPr algn="justLow" rtl="1"/>
            <a:r>
              <a:rPr lang="fa-IR" sz="2000" b="1" dirty="0" smtClean="0">
                <a:cs typeface="B Nazanin" panose="00000400000000000000" pitchFamily="2" charset="-78"/>
              </a:rPr>
              <a:t>ب </a:t>
            </a:r>
            <a:r>
              <a:rPr lang="fa-IR" sz="2000" b="1" dirty="0">
                <a:cs typeface="B Nazanin" panose="00000400000000000000" pitchFamily="2" charset="-78"/>
              </a:rPr>
              <a:t>— نشانه‌های بالینی که باید پرستار ببیند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RED FLAGS</a:t>
            </a:r>
            <a:endParaRPr lang="en-US" sz="2000" b="1" dirty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سوختگی اطراف صورت، لب‌ها، بینی، موی سوخته یا دوده در دهان/حلق.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سرفه همراه با خلط سیاه یا دانه‌های زغالی.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صدای خشن یا استریدور، نارسایی تنفسی یا تاکی‌پنه.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تغییر سطح هوشیاری، هیپوکسمی مقاوم به اکسیژن.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قرار گرفتن در فضای بسته یا تماس با دود غلیظ → مشکوک به </a:t>
            </a:r>
            <a:r>
              <a:rPr lang="en-US" sz="2000" dirty="0">
                <a:cs typeface="B Nazanin" panose="00000400000000000000" pitchFamily="2" charset="-78"/>
              </a:rPr>
              <a:t>CO/CN </a:t>
            </a:r>
            <a:r>
              <a:rPr lang="fa-IR" sz="2000" dirty="0">
                <a:cs typeface="B Nazanin" panose="00000400000000000000" pitchFamily="2" charset="-78"/>
              </a:rPr>
              <a:t>ترکیبی. </a:t>
            </a:r>
            <a:endParaRPr lang="fa-IR" sz="2000" dirty="0" smtClean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b="1" dirty="0" smtClean="0">
                <a:cs typeface="B Nazanin" panose="00000400000000000000" pitchFamily="2" charset="-78"/>
              </a:rPr>
              <a:t>پ </a:t>
            </a:r>
            <a:r>
              <a:rPr lang="fa-IR" sz="2000" b="1" dirty="0">
                <a:cs typeface="B Nazanin" panose="00000400000000000000" pitchFamily="2" charset="-78"/>
              </a:rPr>
              <a:t>— تشخیص (چه اقداماتی باید انجام شود)</a:t>
            </a:r>
          </a:p>
          <a:p>
            <a:pPr algn="justLow" rtl="1">
              <a:buFont typeface="+mj-lt"/>
              <a:buAutoNum type="arabicPeriod"/>
            </a:pPr>
            <a:r>
              <a:rPr lang="fa-IR" sz="2000" b="1" dirty="0">
                <a:cs typeface="B Nazanin" panose="00000400000000000000" pitchFamily="2" charset="-78"/>
              </a:rPr>
              <a:t>ارزیابی سریع </a:t>
            </a:r>
            <a:r>
              <a:rPr lang="en-US" sz="2000" b="1" dirty="0">
                <a:cs typeface="B Nazanin" panose="00000400000000000000" pitchFamily="2" charset="-78"/>
              </a:rPr>
              <a:t>ABC</a:t>
            </a:r>
            <a:r>
              <a:rPr lang="en-US" sz="2000" dirty="0">
                <a:cs typeface="B Nazanin" panose="00000400000000000000" pitchFamily="2" charset="-78"/>
              </a:rPr>
              <a:t>، </a:t>
            </a:r>
            <a:r>
              <a:rPr lang="fa-IR" sz="2000" dirty="0">
                <a:cs typeface="B Nazanin" panose="00000400000000000000" pitchFamily="2" charset="-78"/>
              </a:rPr>
              <a:t>شروع اکسیژن 100% مرطوب بلافاصله.</a:t>
            </a:r>
          </a:p>
          <a:p>
            <a:pPr algn="justLow" rtl="1">
              <a:buFont typeface="+mj-lt"/>
              <a:buAutoNum type="arabicPeriod"/>
            </a:pPr>
            <a:r>
              <a:rPr lang="fa-IR" sz="2000" b="1" dirty="0">
                <a:cs typeface="B Nazanin" panose="00000400000000000000" pitchFamily="2" charset="-78"/>
              </a:rPr>
              <a:t>پایش فوری </a:t>
            </a:r>
            <a:r>
              <a:rPr lang="en-US" sz="2000" b="1" dirty="0" err="1">
                <a:cs typeface="B Nazanin" panose="00000400000000000000" pitchFamily="2" charset="-78"/>
              </a:rPr>
              <a:t>SpO</a:t>
            </a:r>
            <a:r>
              <a:rPr lang="en-US" sz="2000" b="1" dirty="0">
                <a:cs typeface="B Nazanin" panose="00000400000000000000" pitchFamily="2" charset="-78"/>
              </a:rPr>
              <a:t>₂ </a:t>
            </a:r>
            <a:r>
              <a:rPr lang="fa-IR" sz="2000" b="1" dirty="0">
                <a:cs typeface="B Nazanin" panose="00000400000000000000" pitchFamily="2" charset="-78"/>
              </a:rPr>
              <a:t>و </a:t>
            </a:r>
            <a:r>
              <a:rPr lang="en-US" sz="2000" b="1" dirty="0">
                <a:cs typeface="B Nazanin" panose="00000400000000000000" pitchFamily="2" charset="-78"/>
              </a:rPr>
              <a:t>ABG</a:t>
            </a:r>
            <a:r>
              <a:rPr lang="en-US" sz="2000" dirty="0">
                <a:cs typeface="B Nazanin" panose="00000400000000000000" pitchFamily="2" charset="-78"/>
              </a:rPr>
              <a:t>؛ </a:t>
            </a:r>
            <a:r>
              <a:rPr lang="fa-IR" sz="2000" dirty="0">
                <a:cs typeface="B Nazanin" panose="00000400000000000000" pitchFamily="2" charset="-78"/>
              </a:rPr>
              <a:t>توجه: </a:t>
            </a:r>
            <a:r>
              <a:rPr lang="en-US" sz="2000" dirty="0" err="1">
                <a:cs typeface="B Nazanin" panose="00000400000000000000" pitchFamily="2" charset="-78"/>
              </a:rPr>
              <a:t>SpO</a:t>
            </a:r>
            <a:r>
              <a:rPr lang="en-US" sz="2000" dirty="0">
                <a:cs typeface="B Nazanin" panose="00000400000000000000" pitchFamily="2" charset="-78"/>
              </a:rPr>
              <a:t>₂ </a:t>
            </a:r>
            <a:r>
              <a:rPr lang="fa-IR" sz="2000" dirty="0">
                <a:cs typeface="B Nazanin" panose="00000400000000000000" pitchFamily="2" charset="-78"/>
              </a:rPr>
              <a:t>معمولی ممکن است در مسمومیت </a:t>
            </a:r>
            <a:r>
              <a:rPr lang="en-US" sz="2000" dirty="0">
                <a:cs typeface="B Nazanin" panose="00000400000000000000" pitchFamily="2" charset="-78"/>
              </a:rPr>
              <a:t>CO </a:t>
            </a:r>
            <a:r>
              <a:rPr lang="fa-IR" sz="2000" dirty="0">
                <a:cs typeface="B Nazanin" panose="00000400000000000000" pitchFamily="2" charset="-78"/>
              </a:rPr>
              <a:t>یا </a:t>
            </a:r>
            <a:r>
              <a:rPr lang="en-US" sz="2000" dirty="0">
                <a:cs typeface="B Nazanin" panose="00000400000000000000" pitchFamily="2" charset="-78"/>
              </a:rPr>
              <a:t>CN </a:t>
            </a:r>
            <a:r>
              <a:rPr lang="fa-IR" sz="2000" dirty="0">
                <a:cs typeface="B Nazanin" panose="00000400000000000000" pitchFamily="2" charset="-78"/>
              </a:rPr>
              <a:t>گمراه‌کننده باشد—برای </a:t>
            </a:r>
            <a:r>
              <a:rPr lang="en-US" sz="2000" dirty="0">
                <a:cs typeface="B Nazanin" panose="00000400000000000000" pitchFamily="2" charset="-78"/>
              </a:rPr>
              <a:t>CO </a:t>
            </a:r>
            <a:r>
              <a:rPr lang="fa-IR" sz="2000" dirty="0">
                <a:cs typeface="B Nazanin" panose="00000400000000000000" pitchFamily="2" charset="-78"/>
              </a:rPr>
              <a:t>نیاز به اندازه‌گیری </a:t>
            </a:r>
            <a:r>
              <a:rPr lang="en-US" sz="2000" dirty="0" err="1">
                <a:cs typeface="B Nazanin" panose="00000400000000000000" pitchFamily="2" charset="-78"/>
              </a:rPr>
              <a:t>COHb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است. </a:t>
            </a:r>
            <a:endParaRPr lang="fa-IR" sz="2000" dirty="0" smtClean="0">
              <a:cs typeface="B Nazanin" panose="00000400000000000000" pitchFamily="2" charset="-78"/>
            </a:endParaRPr>
          </a:p>
          <a:p>
            <a:pPr algn="justLow" rtl="1">
              <a:buFont typeface="+mj-lt"/>
              <a:buAutoNum type="arabicPeriod"/>
            </a:pPr>
            <a:r>
              <a:rPr lang="fa-IR" sz="2000" b="1" dirty="0" smtClean="0">
                <a:cs typeface="B Nazanin" panose="00000400000000000000" pitchFamily="2" charset="-78"/>
              </a:rPr>
              <a:t>برونسکوپی </a:t>
            </a:r>
            <a:r>
              <a:rPr lang="fa-IR" sz="2000" b="1" dirty="0">
                <a:cs typeface="B Nazanin" panose="00000400000000000000" pitchFamily="2" charset="-78"/>
              </a:rPr>
              <a:t>انعطاف‌پذیر (</a:t>
            </a:r>
            <a:r>
              <a:rPr lang="en-US" sz="2000" b="1" dirty="0">
                <a:cs typeface="B Nazanin" panose="00000400000000000000" pitchFamily="2" charset="-78"/>
              </a:rPr>
              <a:t>flexible bronchoscopy)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در ۴–۲۴ ساعت اول، «</a:t>
            </a:r>
            <a:r>
              <a:rPr lang="en-US" sz="2000" dirty="0">
                <a:cs typeface="B Nazanin" panose="00000400000000000000" pitchFamily="2" charset="-78"/>
              </a:rPr>
              <a:t>gold standard» </a:t>
            </a:r>
            <a:r>
              <a:rPr lang="fa-IR" sz="2000" dirty="0">
                <a:cs typeface="B Nazanin" panose="00000400000000000000" pitchFamily="2" charset="-78"/>
              </a:rPr>
              <a:t>برای تشخیص آسیب راه هوایی و تعیین شدت آسیب؛ در مراکز تخصصی معمولاً در ساعات اولیه انجام می‌شود. دیدۀ مستقیم شواهد التهاب، اسیب حرارتی یا سوختگی را نشان می‌دهد. </a:t>
            </a:r>
            <a:endParaRPr lang="fa-IR" sz="2000" dirty="0" smtClean="0">
              <a:cs typeface="B Nazanin" panose="00000400000000000000" pitchFamily="2" charset="-78"/>
            </a:endParaRPr>
          </a:p>
          <a:p>
            <a:pPr algn="justLow" rtl="1">
              <a:buFont typeface="+mj-lt"/>
              <a:buAutoNum type="arabicPeriod"/>
            </a:pPr>
            <a:r>
              <a:rPr lang="fa-IR" sz="2000" dirty="0" smtClean="0">
                <a:cs typeface="B Nazanin" panose="00000400000000000000" pitchFamily="2" charset="-78"/>
              </a:rPr>
              <a:t>تصاویر </a:t>
            </a:r>
            <a:r>
              <a:rPr lang="fa-IR" sz="2000" dirty="0">
                <a:cs typeface="B Nazanin" panose="00000400000000000000" pitchFamily="2" charset="-78"/>
              </a:rPr>
              <a:t>قفسه‌سینه </a:t>
            </a:r>
            <a:r>
              <a:rPr lang="en-US" sz="2000" dirty="0" smtClean="0">
                <a:cs typeface="B Nazanin" panose="00000400000000000000" pitchFamily="2" charset="-78"/>
              </a:rPr>
              <a:t>CXR </a:t>
            </a:r>
            <a:r>
              <a:rPr lang="fa-IR" sz="2000" dirty="0">
                <a:cs typeface="B Nazanin" panose="00000400000000000000" pitchFamily="2" charset="-78"/>
              </a:rPr>
              <a:t>در پذیرش و تکرار در سیر بالینی؛ اما </a:t>
            </a:r>
            <a:r>
              <a:rPr lang="en-US" sz="2000" dirty="0">
                <a:cs typeface="B Nazanin" panose="00000400000000000000" pitchFamily="2" charset="-78"/>
              </a:rPr>
              <a:t>CXR </a:t>
            </a:r>
            <a:r>
              <a:rPr lang="fa-IR" sz="2000" dirty="0">
                <a:cs typeface="B Nazanin" panose="00000400000000000000" pitchFamily="2" charset="-78"/>
              </a:rPr>
              <a:t>در ساعات اول ممکن است طبیعی باشد.</a:t>
            </a:r>
          </a:p>
          <a:p>
            <a:pPr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در صورت شک به مسمومیت </a:t>
            </a:r>
            <a:r>
              <a:rPr lang="en-US" sz="2000" dirty="0">
                <a:cs typeface="B Nazanin" panose="00000400000000000000" pitchFamily="2" charset="-78"/>
              </a:rPr>
              <a:t>CO </a:t>
            </a:r>
            <a:r>
              <a:rPr lang="fa-IR" sz="2000" dirty="0">
                <a:cs typeface="B Nazanin" panose="00000400000000000000" pitchFamily="2" charset="-78"/>
              </a:rPr>
              <a:t>یا </a:t>
            </a:r>
            <a:r>
              <a:rPr lang="en-US" sz="2000" dirty="0">
                <a:cs typeface="B Nazanin" panose="00000400000000000000" pitchFamily="2" charset="-78"/>
              </a:rPr>
              <a:t>CN: </a:t>
            </a:r>
            <a:r>
              <a:rPr lang="fa-IR" sz="2000" dirty="0">
                <a:cs typeface="B Nazanin" panose="00000400000000000000" pitchFamily="2" charset="-78"/>
              </a:rPr>
              <a:t>اندازه‌گیری </a:t>
            </a:r>
            <a:r>
              <a:rPr lang="en-US" sz="2000" dirty="0" err="1">
                <a:cs typeface="B Nazanin" panose="00000400000000000000" pitchFamily="2" charset="-78"/>
              </a:rPr>
              <a:t>COHb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و در صورت نیاز درمان فوری بر اساس الگوریتمِ </a:t>
            </a:r>
            <a:r>
              <a:rPr lang="fa-IR" sz="2000" dirty="0" smtClean="0">
                <a:cs typeface="B Nazanin" panose="00000400000000000000" pitchFamily="2" charset="-78"/>
              </a:rPr>
              <a:t>بالینی.</a:t>
            </a:r>
            <a:endParaRPr lang="fa-IR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000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992" y="980728"/>
            <a:ext cx="90730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ت — درمان و مدیریت اولیه (عملی برای پرستار در اورژانس)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b="1" dirty="0">
                <a:cs typeface="B Nazanin" panose="00000400000000000000" pitchFamily="2" charset="-78"/>
              </a:rPr>
              <a:t>اکسیژن 100%</a:t>
            </a:r>
            <a:r>
              <a:rPr lang="fa-IR" sz="2000" dirty="0">
                <a:cs typeface="B Nazanin" panose="00000400000000000000" pitchFamily="2" charset="-78"/>
              </a:rPr>
              <a:t> فوراً (ماسک با جریان بالا یا کانولای غیرواپَذیر).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b="1" dirty="0">
                <a:cs typeface="B Nazanin" panose="00000400000000000000" pitchFamily="2" charset="-78"/>
              </a:rPr>
              <a:t>اینتوباسیون زودرس</a:t>
            </a:r>
            <a:r>
              <a:rPr lang="fa-IR" sz="2000" dirty="0">
                <a:cs typeface="B Nazanin" panose="00000400000000000000" pitchFamily="2" charset="-78"/>
              </a:rPr>
              <a:t>: در صورت علائم ادم راه هوایی، استریدورِ رو به تشدید، افت سطح هوشیاری یا علامت‌‌های تهدید‌کننده راه هوایی — بهتر است پیش از بروز ادم کامل و دشواری لوله‌گذاری انجام شود. (یعنی تمایل به «اینتوباسیون پیشدستانه» در بیمارانی با نواحی سوزانده‌شده </a:t>
            </a:r>
            <a:r>
              <a:rPr lang="fa-IR" sz="2000" dirty="0" smtClean="0">
                <a:cs typeface="B Nazanin" panose="00000400000000000000" pitchFamily="2" charset="-78"/>
              </a:rPr>
              <a:t>صورت/دهان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b="1" dirty="0" smtClean="0">
                <a:cs typeface="B Nazanin" panose="00000400000000000000" pitchFamily="2" charset="-78"/>
              </a:rPr>
              <a:t>درمان </a:t>
            </a:r>
            <a:r>
              <a:rPr lang="fa-IR" sz="2000" b="1" dirty="0">
                <a:cs typeface="B Nazanin" panose="00000400000000000000" pitchFamily="2" charset="-78"/>
              </a:rPr>
              <a:t>مسمومیت‌های همراه</a:t>
            </a:r>
            <a:r>
              <a:rPr lang="fa-IR" sz="2000" dirty="0">
                <a:cs typeface="B Nazanin" panose="00000400000000000000" pitchFamily="2" charset="-78"/>
              </a:rPr>
              <a:t>: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b="1" dirty="0">
                <a:cs typeface="B Nazanin" panose="00000400000000000000" pitchFamily="2" charset="-78"/>
              </a:rPr>
              <a:t>مونوکسیدکربن (</a:t>
            </a:r>
            <a:r>
              <a:rPr lang="en-US" sz="2000" b="1" dirty="0">
                <a:cs typeface="B Nazanin" panose="00000400000000000000" pitchFamily="2" charset="-78"/>
              </a:rPr>
              <a:t>CO):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اکسیژن 100% باید بلافاصله داده شود؛ در موارد شدید یا کاهش هوشیاری/آنومالی عصبی یا سطح </a:t>
            </a:r>
            <a:r>
              <a:rPr lang="en-US" sz="2000" dirty="0" err="1">
                <a:cs typeface="B Nazanin" panose="00000400000000000000" pitchFamily="2" charset="-78"/>
              </a:rPr>
              <a:t>COHb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بالا، </a:t>
            </a:r>
            <a:r>
              <a:rPr lang="fa-IR" sz="2000" b="1" dirty="0">
                <a:cs typeface="B Nazanin" panose="00000400000000000000" pitchFamily="2" charset="-78"/>
              </a:rPr>
              <a:t>نظر به </a:t>
            </a:r>
            <a:r>
              <a:rPr lang="en-US" sz="2000" b="1" dirty="0">
                <a:cs typeface="B Nazanin" panose="00000400000000000000" pitchFamily="2" charset="-78"/>
              </a:rPr>
              <a:t>HBOT (Hyperbaric O₂)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در صورت دسترسی. </a:t>
            </a:r>
            <a:endParaRPr lang="fa-IR" sz="2000" dirty="0" smtClean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b="1" dirty="0" smtClean="0">
                <a:cs typeface="B Nazanin" panose="00000400000000000000" pitchFamily="2" charset="-78"/>
              </a:rPr>
              <a:t>سیانید </a:t>
            </a:r>
            <a:r>
              <a:rPr lang="fa-IR" sz="2000" b="1" dirty="0">
                <a:cs typeface="B Nazanin" panose="00000400000000000000" pitchFamily="2" charset="-78"/>
              </a:rPr>
              <a:t>(</a:t>
            </a:r>
            <a:r>
              <a:rPr lang="en-US" sz="2000" b="1" dirty="0">
                <a:cs typeface="B Nazanin" panose="00000400000000000000" pitchFamily="2" charset="-78"/>
              </a:rPr>
              <a:t>CN):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در موارد مشکوک (آتش‌سوزی در فضای بسته، متابولیک اسیدوز شدید، نارسایی اکسیداتیو)، </a:t>
            </a:r>
            <a:r>
              <a:rPr lang="fa-IR" sz="2000" b="1" dirty="0">
                <a:cs typeface="B Nazanin" panose="00000400000000000000" pitchFamily="2" charset="-78"/>
              </a:rPr>
              <a:t>هدایت به درمان‌کننده و تجویز آنتی‌دوت مناسب مثل </a:t>
            </a:r>
            <a:r>
              <a:rPr lang="en-US" sz="2000" b="1" dirty="0" err="1">
                <a:cs typeface="B Nazanin" panose="00000400000000000000" pitchFamily="2" charset="-78"/>
              </a:rPr>
              <a:t>Hydroxocobalamin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باید فوری انجام شود — نباید منتظر نتایج آزمایشی بمانید. </a:t>
            </a:r>
            <a:endParaRPr lang="fa-IR" sz="2000" dirty="0" smtClean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b="1" dirty="0" smtClean="0">
                <a:cs typeface="B Nazanin" panose="00000400000000000000" pitchFamily="2" charset="-78"/>
              </a:rPr>
              <a:t>ث </a:t>
            </a:r>
            <a:r>
              <a:rPr lang="fa-IR" sz="2000" b="1" dirty="0">
                <a:cs typeface="B Nazanin" panose="00000400000000000000" pitchFamily="2" charset="-78"/>
              </a:rPr>
              <a:t>— نکات حمایتی بعدی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پاکسازی مجاری هوایی (</a:t>
            </a:r>
            <a:r>
              <a:rPr lang="en-US" sz="2000" dirty="0">
                <a:cs typeface="B Nazanin" panose="00000400000000000000" pitchFamily="2" charset="-78"/>
              </a:rPr>
              <a:t>suction) </a:t>
            </a:r>
            <a:r>
              <a:rPr lang="fa-IR" sz="2000" dirty="0">
                <a:cs typeface="B Nazanin" panose="00000400000000000000" pitchFamily="2" charset="-78"/>
              </a:rPr>
              <a:t>و به‌کارگیری روش‌های فیزیوتراپی قفسه سینه (</a:t>
            </a:r>
            <a:r>
              <a:rPr lang="en-US" sz="2000" dirty="0">
                <a:cs typeface="B Nazanin" panose="00000400000000000000" pitchFamily="2" charset="-78"/>
              </a:rPr>
              <a:t>pulmonary hygiene).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مراقبت از لوله تراشه (</a:t>
            </a:r>
            <a:r>
              <a:rPr lang="en-US" sz="2000" dirty="0">
                <a:cs typeface="B Nazanin" panose="00000400000000000000" pitchFamily="2" charset="-78"/>
              </a:rPr>
              <a:t>Cuff pressure، </a:t>
            </a:r>
            <a:r>
              <a:rPr lang="fa-IR" sz="2000" dirty="0">
                <a:cs typeface="B Nazanin" panose="00000400000000000000" pitchFamily="2" charset="-78"/>
              </a:rPr>
              <a:t>تهویه با </a:t>
            </a:r>
            <a:r>
              <a:rPr lang="en-US" sz="2000" dirty="0">
                <a:cs typeface="B Nazanin" panose="00000400000000000000" pitchFamily="2" charset="-78"/>
              </a:rPr>
              <a:t>tidal volume </a:t>
            </a:r>
            <a:r>
              <a:rPr lang="fa-IR" sz="2000" dirty="0">
                <a:cs typeface="B Nazanin" panose="00000400000000000000" pitchFamily="2" charset="-78"/>
              </a:rPr>
              <a:t>پایین در صورت </a:t>
            </a:r>
            <a:r>
              <a:rPr lang="en-US" sz="2000" dirty="0">
                <a:cs typeface="B Nazanin" panose="00000400000000000000" pitchFamily="2" charset="-78"/>
              </a:rPr>
              <a:t>ARDS).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پیشگری از عفونت تنفسی (</a:t>
            </a:r>
            <a:r>
              <a:rPr lang="en-US" sz="2000" dirty="0">
                <a:cs typeface="B Nazanin" panose="00000400000000000000" pitchFamily="2" charset="-78"/>
              </a:rPr>
              <a:t>VAP bundle) </a:t>
            </a:r>
            <a:r>
              <a:rPr lang="fa-IR" sz="2000" dirty="0">
                <a:cs typeface="B Nazanin" panose="00000400000000000000" pitchFamily="2" charset="-78"/>
              </a:rPr>
              <a:t>در بیماران ونتیلاتور.</a:t>
            </a:r>
          </a:p>
        </p:txBody>
      </p:sp>
    </p:spTree>
    <p:extLst>
      <p:ext uri="{BB962C8B-B14F-4D97-AF65-F5344CB8AC3E}">
        <p14:creationId xmlns:p14="http://schemas.microsoft.com/office/powerpoint/2010/main" val="272806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892899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b="1" dirty="0">
                <a:cs typeface="B Nazanin" panose="00000400000000000000" pitchFamily="2" charset="-78"/>
              </a:rPr>
              <a:t>اصول ایمنی در سوختگی شیمیایی و پرتوی (متمرکز بر اورژانس بیمارستانی)</a:t>
            </a:r>
          </a:p>
          <a:p>
            <a:pPr algn="justLow" rtl="1"/>
            <a:r>
              <a:rPr lang="fa-IR" b="1" dirty="0">
                <a:cs typeface="B Nazanin" panose="00000400000000000000" pitchFamily="2" charset="-78"/>
              </a:rPr>
              <a:t>کلیات ایمنی برای پرسنل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dirty="0">
                <a:cs typeface="B Nazanin" panose="00000400000000000000" pitchFamily="2" charset="-78"/>
              </a:rPr>
              <a:t>قبل از تماس مستقیم با بیمار </a:t>
            </a:r>
            <a:r>
              <a:rPr lang="en-US" b="1" dirty="0">
                <a:cs typeface="B Nazanin" panose="00000400000000000000" pitchFamily="2" charset="-78"/>
              </a:rPr>
              <a:t>PPE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anose="00000400000000000000" pitchFamily="2" charset="-78"/>
              </a:rPr>
              <a:t>کامل (گان مقاوم به نفوذ ماده، ماسک/</a:t>
            </a:r>
            <a:r>
              <a:rPr lang="en-US" dirty="0">
                <a:cs typeface="B Nazanin" panose="00000400000000000000" pitchFamily="2" charset="-78"/>
              </a:rPr>
              <a:t>respirator </a:t>
            </a:r>
            <a:r>
              <a:rPr lang="fa-IR" dirty="0">
                <a:cs typeface="B Nazanin" panose="00000400000000000000" pitchFamily="2" charset="-78"/>
              </a:rPr>
              <a:t>مناسب، چشم‌پوش، دستکش دو لایه) پوشیده شود؛ زدن </a:t>
            </a:r>
            <a:r>
              <a:rPr lang="en-US" dirty="0">
                <a:cs typeface="B Nazanin" panose="00000400000000000000" pitchFamily="2" charset="-78"/>
              </a:rPr>
              <a:t>PPE </a:t>
            </a:r>
            <a:r>
              <a:rPr lang="fa-IR" dirty="0">
                <a:cs typeface="B Nazanin" panose="00000400000000000000" pitchFamily="2" charset="-78"/>
              </a:rPr>
              <a:t>و خروج ایمن را تمرین کنید. در آلودگی پرتوی از تجهیزات تشخیصی و دوزیمتری استفاده کنید. </a:t>
            </a:r>
            <a:endParaRPr lang="fa-IR" dirty="0" smtClean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آ </a:t>
            </a:r>
            <a:r>
              <a:rPr lang="fa-IR" b="1" dirty="0">
                <a:cs typeface="B Nazanin" panose="00000400000000000000" pitchFamily="2" charset="-78"/>
              </a:rPr>
              <a:t>— آلودگی‌زدایی (</a:t>
            </a:r>
            <a:r>
              <a:rPr lang="en-US" b="1" dirty="0">
                <a:cs typeface="B Nazanin" panose="00000400000000000000" pitchFamily="2" charset="-78"/>
              </a:rPr>
              <a:t>Decontamination) — </a:t>
            </a:r>
            <a:r>
              <a:rPr lang="fa-IR" b="1" dirty="0">
                <a:cs typeface="B Nazanin" panose="00000400000000000000" pitchFamily="2" charset="-78"/>
              </a:rPr>
              <a:t>اقدامات مرحله‌ای</a:t>
            </a:r>
          </a:p>
          <a:p>
            <a:pPr algn="justLow" rtl="1">
              <a:buFont typeface="+mj-lt"/>
              <a:buAutoNum type="arabicPeriod"/>
            </a:pPr>
            <a:r>
              <a:rPr lang="fa-IR" b="1" dirty="0">
                <a:cs typeface="B Nazanin" panose="00000400000000000000" pitchFamily="2" charset="-78"/>
              </a:rPr>
              <a:t>تفکیک محیط (</a:t>
            </a:r>
            <a:r>
              <a:rPr lang="en-US" b="1" dirty="0">
                <a:cs typeface="B Nazanin" panose="00000400000000000000" pitchFamily="2" charset="-78"/>
              </a:rPr>
              <a:t>Hot/Warm/Cold zones)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anose="00000400000000000000" pitchFamily="2" charset="-78"/>
              </a:rPr>
              <a:t>و جلوگیری از ورود بیمار آلوده به بخش اصلی.</a:t>
            </a:r>
          </a:p>
          <a:p>
            <a:pPr algn="justLow" rtl="1">
              <a:buFont typeface="+mj-lt"/>
              <a:buAutoNum type="arabicPeriod"/>
            </a:pPr>
            <a:r>
              <a:rPr lang="fa-IR" b="1" dirty="0">
                <a:cs typeface="B Nazanin" panose="00000400000000000000" pitchFamily="2" charset="-78"/>
              </a:rPr>
              <a:t>برداشتن لباس‌ها</a:t>
            </a:r>
            <a:r>
              <a:rPr lang="fa-IR" dirty="0">
                <a:cs typeface="B Nazanin" panose="00000400000000000000" pitchFamily="2" charset="-78"/>
              </a:rPr>
              <a:t> (تا ۸۰–۹۰٪ آلودگی سطحی حذف می‌شود) و بسته‌بندی لباس آلوده در کیسه محصور.</a:t>
            </a:r>
          </a:p>
          <a:p>
            <a:pPr algn="justLow" rtl="1">
              <a:buFont typeface="+mj-lt"/>
              <a:buAutoNum type="arabicPeriod"/>
            </a:pPr>
            <a:r>
              <a:rPr lang="fa-IR" b="1" dirty="0">
                <a:cs typeface="B Nazanin" panose="00000400000000000000" pitchFamily="2" charset="-78"/>
              </a:rPr>
              <a:t>شست‌وشوی کامل پوست و مو</a:t>
            </a:r>
            <a:r>
              <a:rPr lang="fa-IR" dirty="0">
                <a:cs typeface="B Nazanin" panose="00000400000000000000" pitchFamily="2" charset="-78"/>
              </a:rPr>
              <a:t> با آب ولرم و صابون (حداقل 5–10 دقیقه)؛ در بعضی مواد خاص از محلول‌های اختصاصی استفاده می‌شود (مثال: شست‌وشوی فوری و استفاده از کلسیم گلوکونات موضعی در تماس با هیدروفلوئوریک اسید). </a:t>
            </a:r>
            <a:endParaRPr lang="fa-IR" dirty="0" smtClean="0">
              <a:cs typeface="B Nazanin" panose="00000400000000000000" pitchFamily="2" charset="-78"/>
            </a:endParaRPr>
          </a:p>
          <a:p>
            <a:pPr algn="justLow" rtl="1"/>
            <a:r>
              <a:rPr lang="fa-IR" b="1" dirty="0" smtClean="0">
                <a:cs typeface="B Nazanin" panose="00000400000000000000" pitchFamily="2" charset="-78"/>
              </a:rPr>
              <a:t>ب </a:t>
            </a:r>
            <a:r>
              <a:rPr lang="fa-IR" b="1" dirty="0">
                <a:cs typeface="B Nazanin" panose="00000400000000000000" pitchFamily="2" charset="-78"/>
              </a:rPr>
              <a:t>— مسمومیت تنفسی ناشی از عوامل شیمیایی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dirty="0">
                <a:cs typeface="B Nazanin" panose="00000400000000000000" pitchFamily="2" charset="-78"/>
              </a:rPr>
              <a:t>در مواجهه با گازهای سمی (مثلاً عامل‌های اعصاب یا اسیدزا/قلیایی) علاوه بر آلودگی‌زدایی پوست، باید </a:t>
            </a:r>
            <a:r>
              <a:rPr lang="fa-IR" b="1" dirty="0">
                <a:cs typeface="B Nazanin" panose="00000400000000000000" pitchFamily="2" charset="-78"/>
              </a:rPr>
              <a:t>درمان حمایتی تنفسی</a:t>
            </a:r>
            <a:r>
              <a:rPr lang="fa-IR" dirty="0">
                <a:cs typeface="B Nazanin" panose="00000400000000000000" pitchFamily="2" charset="-78"/>
              </a:rPr>
              <a:t> (اکسیژن، تهویه) و در برخی موارد </a:t>
            </a:r>
            <a:r>
              <a:rPr lang="fa-IR" b="1" dirty="0">
                <a:cs typeface="B Nazanin" panose="00000400000000000000" pitchFamily="2" charset="-78"/>
              </a:rPr>
              <a:t>آنتی‌دوت‌ها</a:t>
            </a:r>
            <a:r>
              <a:rPr lang="fa-IR" dirty="0">
                <a:cs typeface="B Nazanin" panose="00000400000000000000" pitchFamily="2" charset="-78"/>
              </a:rPr>
              <a:t> سریع داده شوند (مثلاً </a:t>
            </a:r>
            <a:r>
              <a:rPr lang="en-US" dirty="0" err="1">
                <a:cs typeface="B Nazanin" panose="00000400000000000000" pitchFamily="2" charset="-78"/>
              </a:rPr>
              <a:t>hydroxocobalamin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anose="00000400000000000000" pitchFamily="2" charset="-78"/>
              </a:rPr>
              <a:t>یا نیتریت/تیوسولفات برای برخی توکسین‌ها بسته به پروتکل ملی/مرکزی). </a:t>
            </a:r>
            <a:endParaRPr lang="fa-IR" dirty="0" smtClean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پ </a:t>
            </a:r>
            <a:r>
              <a:rPr lang="fa-IR" b="1" dirty="0">
                <a:cs typeface="B Nazanin" panose="00000400000000000000" pitchFamily="2" charset="-78"/>
              </a:rPr>
              <a:t>— پرتوی (هسته‌ای / رادیولوژیک)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کنتامیناسیون خارجی:</a:t>
            </a:r>
            <a:r>
              <a:rPr lang="fa-IR" dirty="0">
                <a:cs typeface="B Nazanin" panose="00000400000000000000" pitchFamily="2" charset="-78"/>
              </a:rPr>
              <a:t> شست‌وشوی پوست و مو با آب و صابون معمولاً کفایت می‌کند؛ تشخیص نوع رادیونوکلئید با دستگاه‌های دوزیمتری و آزمایش‌های محیطی انجام می‌شود.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b="1" dirty="0">
                <a:cs typeface="B Nazanin" panose="00000400000000000000" pitchFamily="2" charset="-78"/>
              </a:rPr>
              <a:t>تغذیه / بلع رادیواکتیو ید (</a:t>
            </a:r>
            <a:r>
              <a:rPr lang="en-US" b="1" dirty="0">
                <a:cs typeface="B Nazanin" panose="00000400000000000000" pitchFamily="2" charset="-78"/>
              </a:rPr>
              <a:t>I-131):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anose="00000400000000000000" pitchFamily="2" charset="-78"/>
              </a:rPr>
              <a:t>فقط در مواجهه با ریزش رادیواکتیو ید، </a:t>
            </a:r>
            <a:r>
              <a:rPr lang="fa-IR" b="1" dirty="0">
                <a:cs typeface="B Nazanin" panose="00000400000000000000" pitchFamily="2" charset="-78"/>
              </a:rPr>
              <a:t>پتاسیم یدید (</a:t>
            </a:r>
            <a:r>
              <a:rPr lang="en-US" b="1" dirty="0">
                <a:cs typeface="B Nazanin" panose="00000400000000000000" pitchFamily="2" charset="-78"/>
              </a:rPr>
              <a:t>KI)</a:t>
            </a:r>
            <a:r>
              <a:rPr lang="en-US" dirty="0">
                <a:cs typeface="B Nazanin" panose="00000400000000000000" pitchFamily="2" charset="-78"/>
              </a:rPr>
              <a:t> </a:t>
            </a:r>
            <a:r>
              <a:rPr lang="fa-IR" dirty="0">
                <a:cs typeface="B Nazanin" panose="00000400000000000000" pitchFamily="2" charset="-78"/>
              </a:rPr>
              <a:t>برای بلوکه کردن غدد تیروئید طبق پروتکل‌ها داده می‌شود و باید در زمان مناسب (حداکثر تا چند ساعت) مصرف شود — </a:t>
            </a:r>
            <a:r>
              <a:rPr lang="en-US" dirty="0">
                <a:cs typeface="B Nazanin" panose="00000400000000000000" pitchFamily="2" charset="-78"/>
              </a:rPr>
              <a:t>KI </a:t>
            </a:r>
            <a:r>
              <a:rPr lang="fa-IR" dirty="0">
                <a:cs typeface="B Nazanin" panose="00000400000000000000" pitchFamily="2" charset="-78"/>
              </a:rPr>
              <a:t>محافظ کلیتی نیست و تنها از تیروئید در برابر ید رادیواکتیو محافظت می‌کند. </a:t>
            </a:r>
            <a:endParaRPr lang="fa-IR" dirty="0" smtClean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b="1" dirty="0" smtClean="0">
                <a:cs typeface="B Nazanin" panose="00000400000000000000" pitchFamily="2" charset="-78"/>
              </a:rPr>
              <a:t>ت </a:t>
            </a:r>
            <a:r>
              <a:rPr lang="fa-IR" b="1" dirty="0">
                <a:cs typeface="B Nazanin" panose="00000400000000000000" pitchFamily="2" charset="-78"/>
              </a:rPr>
              <a:t>— مستندسازی، زنجیره انتقال و ایمنی محیط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dirty="0">
                <a:cs typeface="B Nazanin" panose="00000400000000000000" pitchFamily="2" charset="-78"/>
              </a:rPr>
              <a:t>ثبت دقیق زمان قرار گرفتن فرد در معرض، نوع آلودگی فرضی، اقدامات آلودگی‌زدایی و دوزیمتری.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dirty="0">
                <a:cs typeface="B Nazanin" panose="00000400000000000000" pitchFamily="2" charset="-78"/>
              </a:rPr>
              <a:t>محدود کردن پرسنل در تماس و آموزشِ خروج ایمن و دفع پسماند آلوده بر اساس مقررات کشوری.</a:t>
            </a:r>
          </a:p>
        </p:txBody>
      </p:sp>
    </p:spTree>
    <p:extLst>
      <p:ext uri="{BB962C8B-B14F-4D97-AF65-F5344CB8AC3E}">
        <p14:creationId xmlns:p14="http://schemas.microsoft.com/office/powerpoint/2010/main" val="43324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7016" y="476672"/>
            <a:ext cx="88569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مانیتورینگ و ارزیابی سوختگی‌های با ولتاژ بالا (</a:t>
            </a:r>
            <a:r>
              <a:rPr lang="en-US" sz="2000" b="1" dirty="0">
                <a:cs typeface="B Nazanin" panose="00000400000000000000" pitchFamily="2" charset="-78"/>
              </a:rPr>
              <a:t>High-voltage electrical burns)</a:t>
            </a:r>
          </a:p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مقدمه و علت نگرانی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سوختگی الکتریکی می‌تواند عوارض عمیق‌تر از ظاهر پوست نشان دهد: نکروز ماهیچه‌ای، رابدومیولیز، اختلالات ریتمی و آسیب عصبی تاخیری. آسیبی که در پوست کوچک است ممکن است زیر آن بافت نرم وسیعی تخریب شده باشد. </a:t>
            </a:r>
            <a:endParaRPr lang="fa-IR" sz="2000" dirty="0" smtClean="0">
              <a:cs typeface="B Nazanin" panose="00000400000000000000" pitchFamily="2" charset="-78"/>
            </a:endParaRPr>
          </a:p>
          <a:p>
            <a:pPr algn="justLow" rtl="1"/>
            <a:r>
              <a:rPr lang="fa-IR" sz="2000" b="1" dirty="0" smtClean="0">
                <a:cs typeface="B Nazanin" panose="00000400000000000000" pitchFamily="2" charset="-78"/>
              </a:rPr>
              <a:t>الف </a:t>
            </a:r>
            <a:r>
              <a:rPr lang="fa-IR" sz="2000" b="1" dirty="0">
                <a:cs typeface="B Nazanin" panose="00000400000000000000" pitchFamily="2" charset="-78"/>
              </a:rPr>
              <a:t>— طبقه‌بندی و تعاریف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b="1" dirty="0">
                <a:cs typeface="B Nazanin" panose="00000400000000000000" pitchFamily="2" charset="-78"/>
              </a:rPr>
              <a:t>ولتاژ پایین</a:t>
            </a:r>
            <a:r>
              <a:rPr lang="fa-IR" sz="2000" dirty="0">
                <a:cs typeface="B Nazanin" panose="00000400000000000000" pitchFamily="2" charset="-78"/>
              </a:rPr>
              <a:t>: &lt; 1000 </a:t>
            </a:r>
            <a:r>
              <a:rPr lang="en-US" sz="2000" dirty="0">
                <a:cs typeface="B Nazanin" panose="00000400000000000000" pitchFamily="2" charset="-78"/>
              </a:rPr>
              <a:t>V — </a:t>
            </a:r>
            <a:r>
              <a:rPr lang="fa-IR" sz="2000" dirty="0">
                <a:cs typeface="B Nazanin" panose="00000400000000000000" pitchFamily="2" charset="-78"/>
              </a:rPr>
              <a:t>اغلب محلی و سطحی.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b="1" dirty="0">
                <a:cs typeface="B Nazanin" panose="00000400000000000000" pitchFamily="2" charset="-78"/>
              </a:rPr>
              <a:t>ولتاژ بالا</a:t>
            </a:r>
            <a:r>
              <a:rPr lang="fa-IR" sz="2000" dirty="0">
                <a:cs typeface="B Nazanin" panose="00000400000000000000" pitchFamily="2" charset="-78"/>
              </a:rPr>
              <a:t>: ≥ 1000 </a:t>
            </a:r>
            <a:r>
              <a:rPr lang="en-US" sz="2000" dirty="0">
                <a:cs typeface="B Nazanin" panose="00000400000000000000" pitchFamily="2" charset="-78"/>
              </a:rPr>
              <a:t>V — </a:t>
            </a:r>
            <a:r>
              <a:rPr lang="fa-IR" sz="2000" dirty="0">
                <a:cs typeface="B Nazanin" panose="00000400000000000000" pitchFamily="2" charset="-78"/>
              </a:rPr>
              <a:t>خطر بیشتر برای آسیب عمقی، کمپارتمان و اختلال قلبی و کلیوی. </a:t>
            </a:r>
            <a:endParaRPr lang="fa-IR" sz="2000" dirty="0" smtClean="0">
              <a:cs typeface="B Nazanin" panose="00000400000000000000" pitchFamily="2" charset="-78"/>
            </a:endParaRPr>
          </a:p>
          <a:p>
            <a:pPr algn="justLow" rtl="1"/>
            <a:r>
              <a:rPr lang="fa-IR" sz="2000" b="1" dirty="0" smtClean="0">
                <a:cs typeface="B Nazanin" panose="00000400000000000000" pitchFamily="2" charset="-78"/>
              </a:rPr>
              <a:t>ب </a:t>
            </a:r>
            <a:r>
              <a:rPr lang="fa-IR" sz="2000" b="1" dirty="0">
                <a:cs typeface="B Nazanin" panose="00000400000000000000" pitchFamily="2" charset="-78"/>
              </a:rPr>
              <a:t>— ارزیابی اولیه و مانیتورینگ در اورژانس (کارهایی که باید انجام شود)</a:t>
            </a:r>
          </a:p>
          <a:p>
            <a:pPr algn="justLow" rtl="1">
              <a:buFont typeface="+mj-lt"/>
              <a:buAutoNum type="arabicPeriod"/>
            </a:pPr>
            <a:r>
              <a:rPr lang="en-US" sz="2000" b="1" dirty="0">
                <a:cs typeface="B Nazanin" panose="00000400000000000000" pitchFamily="2" charset="-78"/>
              </a:rPr>
              <a:t>ABC </a:t>
            </a:r>
            <a:r>
              <a:rPr lang="fa-IR" sz="2000" b="1" dirty="0">
                <a:cs typeface="B Nazanin" panose="00000400000000000000" pitchFamily="2" charset="-78"/>
              </a:rPr>
              <a:t>و ایمن‌سازی صحنه</a:t>
            </a:r>
            <a:r>
              <a:rPr lang="fa-IR" sz="2000" dirty="0">
                <a:cs typeface="B Nazanin" panose="00000400000000000000" pitchFamily="2" charset="-78"/>
              </a:rPr>
              <a:t> (قطع منبع برق توسط تیم فنی).</a:t>
            </a:r>
          </a:p>
          <a:p>
            <a:pPr algn="justLow" rtl="1">
              <a:buFont typeface="+mj-lt"/>
              <a:buAutoNum type="arabicPeriod"/>
            </a:pPr>
            <a:r>
              <a:rPr lang="fa-IR" sz="2000" b="1" dirty="0">
                <a:cs typeface="B Nazanin" panose="00000400000000000000" pitchFamily="2" charset="-78"/>
              </a:rPr>
              <a:t>مانیتور قلبی (</a:t>
            </a:r>
            <a:r>
              <a:rPr lang="en-US" sz="2000" b="1" dirty="0">
                <a:cs typeface="B Nazanin" panose="00000400000000000000" pitchFamily="2" charset="-78"/>
              </a:rPr>
              <a:t>telemetry) </a:t>
            </a:r>
            <a:r>
              <a:rPr lang="fa-IR" sz="2000" b="1" dirty="0">
                <a:cs typeface="B Nazanin" panose="00000400000000000000" pitchFamily="2" charset="-78"/>
              </a:rPr>
              <a:t>بلافاصله</a:t>
            </a:r>
            <a:r>
              <a:rPr lang="fa-IR" sz="2000" dirty="0">
                <a:cs typeface="B Nazanin" panose="00000400000000000000" pitchFamily="2" charset="-78"/>
              </a:rPr>
              <a:t> — تمام بیماران با مکانیزم </a:t>
            </a:r>
            <a:r>
              <a:rPr lang="en-US" sz="2000" dirty="0">
                <a:cs typeface="B Nazanin" panose="00000400000000000000" pitchFamily="2" charset="-78"/>
              </a:rPr>
              <a:t>high-voltage </a:t>
            </a:r>
            <a:r>
              <a:rPr lang="fa-IR" sz="2000" dirty="0">
                <a:cs typeface="B Nazanin" panose="00000400000000000000" pitchFamily="2" charset="-78"/>
              </a:rPr>
              <a:t>یا هر بیمار با درد قفسه سینه، از دست دادن هوشیاری یا یافته‌های </a:t>
            </a:r>
            <a:r>
              <a:rPr lang="en-US" sz="2000" dirty="0">
                <a:cs typeface="B Nazanin" panose="00000400000000000000" pitchFamily="2" charset="-78"/>
              </a:rPr>
              <a:t>ECG </a:t>
            </a:r>
            <a:r>
              <a:rPr lang="fa-IR" sz="2000" dirty="0">
                <a:cs typeface="B Nazanin" panose="00000400000000000000" pitchFamily="2" charset="-78"/>
              </a:rPr>
              <a:t>غیرطبیعی باید حداقل 24 ساعت مانیتور قلبی شوند. </a:t>
            </a:r>
            <a:endParaRPr lang="fa-IR" sz="2000" dirty="0" smtClean="0">
              <a:cs typeface="B Nazanin" panose="00000400000000000000" pitchFamily="2" charset="-78"/>
            </a:endParaRPr>
          </a:p>
          <a:p>
            <a:pPr algn="justLow" rtl="1">
              <a:buFont typeface="+mj-lt"/>
              <a:buAutoNum type="arabicPeriod"/>
            </a:pPr>
            <a:r>
              <a:rPr lang="en-US" sz="2000" b="1" dirty="0" smtClean="0">
                <a:cs typeface="B Nazanin" panose="00000400000000000000" pitchFamily="2" charset="-78"/>
              </a:rPr>
              <a:t>ECG </a:t>
            </a:r>
            <a:r>
              <a:rPr lang="fa-IR" sz="2000" b="1" dirty="0">
                <a:cs typeface="B Nazanin" panose="00000400000000000000" pitchFamily="2" charset="-78"/>
              </a:rPr>
              <a:t>اولیه و تکرار</a:t>
            </a:r>
            <a:r>
              <a:rPr lang="fa-IR" sz="2000" dirty="0">
                <a:cs typeface="B Nazanin" panose="00000400000000000000" pitchFamily="2" charset="-78"/>
              </a:rPr>
              <a:t>؛ بررسی آریتمی یا نوار قلب غیرطبیعی.</a:t>
            </a:r>
          </a:p>
          <a:p>
            <a:pPr algn="justLow" rtl="1">
              <a:buFont typeface="+mj-lt"/>
              <a:buAutoNum type="arabicPeriod"/>
            </a:pPr>
            <a:r>
              <a:rPr lang="fa-IR" sz="2000" b="1" dirty="0">
                <a:cs typeface="B Nazanin" panose="00000400000000000000" pitchFamily="2" charset="-78"/>
              </a:rPr>
              <a:t>آزمایشگاه پایه:</a:t>
            </a:r>
            <a:r>
              <a:rPr lang="fa-IR" sz="2000" dirty="0">
                <a:cs typeface="B Nazanin" panose="00000400000000000000" pitchFamily="2" charset="-78"/>
              </a:rPr>
              <a:t> </a:t>
            </a:r>
            <a:r>
              <a:rPr lang="en-US" sz="2000" dirty="0">
                <a:cs typeface="B Nazanin" panose="00000400000000000000" pitchFamily="2" charset="-78"/>
              </a:rPr>
              <a:t>CK، Myoglobin، K، BUN/Cr، UA </a:t>
            </a:r>
            <a:r>
              <a:rPr lang="fa-IR" sz="2000" dirty="0">
                <a:cs typeface="B Nazanin" panose="00000400000000000000" pitchFamily="2" charset="-78"/>
              </a:rPr>
              <a:t>برای بررسی رابدومیولیز و نارسایی کلیه.</a:t>
            </a:r>
          </a:p>
          <a:p>
            <a:pPr algn="justLow" rtl="1">
              <a:buFont typeface="+mj-lt"/>
              <a:buAutoNum type="arabicPeriod"/>
            </a:pPr>
            <a:r>
              <a:rPr lang="fa-IR" sz="2000" b="1" dirty="0">
                <a:cs typeface="B Nazanin" panose="00000400000000000000" pitchFamily="2" charset="-78"/>
              </a:rPr>
              <a:t>پایش خروجی ادرار</a:t>
            </a:r>
            <a:r>
              <a:rPr lang="fa-IR" sz="2000" dirty="0">
                <a:cs typeface="B Nazanin" panose="00000400000000000000" pitchFamily="2" charset="-78"/>
              </a:rPr>
              <a:t>: در حضور شواهد رابدومیولیز یا شک به میوگلوبینوری، هدف </a:t>
            </a:r>
            <a:r>
              <a:rPr lang="en-US" sz="2000" dirty="0">
                <a:cs typeface="B Nazanin" panose="00000400000000000000" pitchFamily="2" charset="-78"/>
              </a:rPr>
              <a:t>UOP </a:t>
            </a:r>
            <a:r>
              <a:rPr lang="fa-IR" sz="2000" dirty="0">
                <a:cs typeface="B Nazanin" panose="00000400000000000000" pitchFamily="2" charset="-78"/>
              </a:rPr>
              <a:t>بالاتر (مثلاً 1–2 </a:t>
            </a:r>
            <a:r>
              <a:rPr lang="en-US" sz="2000" dirty="0">
                <a:cs typeface="B Nazanin" panose="00000400000000000000" pitchFamily="2" charset="-78"/>
              </a:rPr>
              <a:t>mL/kg/</a:t>
            </a:r>
            <a:r>
              <a:rPr lang="en-US" sz="2000" dirty="0" err="1">
                <a:cs typeface="B Nazanin" panose="00000400000000000000" pitchFamily="2" charset="-78"/>
              </a:rPr>
              <a:t>hr</a:t>
            </a:r>
            <a:r>
              <a:rPr lang="en-US" sz="2000" dirty="0">
                <a:cs typeface="B Nazanin" panose="00000400000000000000" pitchFamily="2" charset="-78"/>
              </a:rPr>
              <a:t>) </a:t>
            </a:r>
            <a:r>
              <a:rPr lang="fa-IR" sz="2000" dirty="0">
                <a:cs typeface="B Nazanin" panose="00000400000000000000" pitchFamily="2" charset="-78"/>
              </a:rPr>
              <a:t>تا دفع میوگلوبین؛ در غیر این صورت هدف ≥0.5 </a:t>
            </a:r>
            <a:r>
              <a:rPr lang="en-US" sz="2000" dirty="0">
                <a:cs typeface="B Nazanin" panose="00000400000000000000" pitchFamily="2" charset="-78"/>
              </a:rPr>
              <a:t>mL/kg/</a:t>
            </a:r>
            <a:r>
              <a:rPr lang="en-US" sz="2000" dirty="0" err="1">
                <a:cs typeface="B Nazanin" panose="00000400000000000000" pitchFamily="2" charset="-78"/>
              </a:rPr>
              <a:t>hr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برای </a:t>
            </a:r>
            <a:r>
              <a:rPr lang="fa-IR" sz="2000" dirty="0" smtClean="0">
                <a:cs typeface="B Nazanin" panose="00000400000000000000" pitchFamily="2" charset="-78"/>
              </a:rPr>
              <a:t>بزرگسالان</a:t>
            </a:r>
            <a:endParaRPr lang="en-US" sz="20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9704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5008" y="1916832"/>
            <a:ext cx="892899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400" b="1" dirty="0">
                <a:cs typeface="B Nazanin" panose="00000400000000000000" pitchFamily="2" charset="-78"/>
              </a:rPr>
              <a:t>پ — اقدامات پیشگیرانه و درمانی مهم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مایه‌درمانی مناسب</a:t>
            </a:r>
            <a:r>
              <a:rPr lang="fa-IR" sz="2400" dirty="0">
                <a:cs typeface="B Nazanin" panose="00000400000000000000" pitchFamily="2" charset="-78"/>
              </a:rPr>
              <a:t> (بر اساس </a:t>
            </a:r>
            <a:r>
              <a:rPr lang="en-US" sz="2400" dirty="0">
                <a:cs typeface="B Nazanin" panose="00000400000000000000" pitchFamily="2" charset="-78"/>
              </a:rPr>
              <a:t>TBSA </a:t>
            </a:r>
            <a:r>
              <a:rPr lang="fa-IR" sz="2400" dirty="0">
                <a:cs typeface="B Nazanin" panose="00000400000000000000" pitchFamily="2" charset="-78"/>
              </a:rPr>
              <a:t>و وضعیت بیمار) و توجه ویژه به جلوگیری از </a:t>
            </a:r>
            <a:r>
              <a:rPr lang="en-US" sz="2400" dirty="0">
                <a:cs typeface="B Nazanin" panose="00000400000000000000" pitchFamily="2" charset="-78"/>
              </a:rPr>
              <a:t>AKI.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در صورت رابدومیولیز:</a:t>
            </a:r>
            <a:r>
              <a:rPr lang="fa-IR" sz="2400" dirty="0">
                <a:cs typeface="B Nazanin" panose="00000400000000000000" pitchFamily="2" charset="-78"/>
              </a:rPr>
              <a:t> مایعات هدفمند، بایکربنات در موارد خاص برای القای القلیایی کردن ادرار طبق پروتکل مرکز، و مانیتور الکترولیت‌ها.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ارزیابی با تصویر (</a:t>
            </a:r>
            <a:r>
              <a:rPr lang="en-US" sz="2400" b="1" dirty="0">
                <a:cs typeface="B Nazanin" panose="00000400000000000000" pitchFamily="2" charset="-78"/>
              </a:rPr>
              <a:t>MRI/CT/US) </a:t>
            </a:r>
            <a:r>
              <a:rPr lang="fa-IR" sz="2400" b="1" dirty="0">
                <a:cs typeface="B Nazanin" panose="00000400000000000000" pitchFamily="2" charset="-78"/>
              </a:rPr>
              <a:t>و بررسی عمق بافت نرم</a:t>
            </a:r>
            <a:r>
              <a:rPr lang="fa-IR" sz="2400" dirty="0">
                <a:cs typeface="B Nazanin" panose="00000400000000000000" pitchFamily="2" charset="-78"/>
              </a:rPr>
              <a:t> در صورت نیاز — چون آسیب عضلانی زیر پوست ممکن است گسترده باشد.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b="1" dirty="0">
                <a:cs typeface="B Nazanin" panose="00000400000000000000" pitchFamily="2" charset="-78"/>
              </a:rPr>
              <a:t>پایش کمپارتمان اندام</a:t>
            </a:r>
            <a:r>
              <a:rPr lang="fa-IR" sz="2400" dirty="0">
                <a:cs typeface="B Nazanin" panose="00000400000000000000" pitchFamily="2" charset="-78"/>
              </a:rPr>
              <a:t> و در صورت افزایش فشار یا علائم کمپارتمان → فاشیوتومی فوری. (</a:t>
            </a:r>
            <a:r>
              <a:rPr lang="en-US" sz="2400" dirty="0">
                <a:cs typeface="B Nazanin" panose="00000400000000000000" pitchFamily="2" charset="-78"/>
              </a:rPr>
              <a:t>High-voltage </a:t>
            </a:r>
            <a:r>
              <a:rPr lang="fa-IR" sz="2400" dirty="0">
                <a:cs typeface="B Nazanin" panose="00000400000000000000" pitchFamily="2" charset="-78"/>
              </a:rPr>
              <a:t>بیماران بیش از حد در معرض کمپارتمان هستند.) </a:t>
            </a:r>
            <a:endParaRPr lang="fa-IR" sz="2400" dirty="0" smtClean="0">
              <a:cs typeface="B Nazanin" panose="00000400000000000000" pitchFamily="2" charset="-78"/>
            </a:endParaRPr>
          </a:p>
          <a:p>
            <a:pPr algn="justLow" rtl="1"/>
            <a:r>
              <a:rPr lang="fa-IR" sz="2400" b="1" dirty="0" smtClean="0">
                <a:cs typeface="B Nazanin" panose="00000400000000000000" pitchFamily="2" charset="-78"/>
              </a:rPr>
              <a:t>ت </a:t>
            </a:r>
            <a:r>
              <a:rPr lang="fa-IR" sz="2400" b="1" dirty="0">
                <a:cs typeface="B Nazanin" panose="00000400000000000000" pitchFamily="2" charset="-78"/>
              </a:rPr>
              <a:t>— پیگیری و پیامدهای تاخیری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عوارض تاخیری شامل نوروپاتی محیطی، ضعف عضلانی، اسکارهای پیچیده و نیاز به جراحی ترمیمی و فیزیوتراپی است. برنامه پیگیری ساختاریافته و هماهنگی با توانبخشی لازم است. </a:t>
            </a:r>
          </a:p>
        </p:txBody>
      </p:sp>
    </p:spTree>
    <p:extLst>
      <p:ext uri="{BB962C8B-B14F-4D97-AF65-F5344CB8AC3E}">
        <p14:creationId xmlns:p14="http://schemas.microsoft.com/office/powerpoint/2010/main" val="101763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7016" y="1196752"/>
            <a:ext cx="88569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2400" b="1" dirty="0" smtClean="0">
                <a:cs typeface="B Nazanin" panose="00000400000000000000" pitchFamily="2" charset="-78"/>
              </a:rPr>
              <a:t>(</a:t>
            </a:r>
            <a:r>
              <a:rPr lang="fa-IR" sz="2400" b="1" dirty="0" smtClean="0">
                <a:cs typeface="B Nazanin" panose="00000400000000000000" pitchFamily="2" charset="-78"/>
              </a:rPr>
              <a:t>چک‌لیست سریع برای پرستار اورژانس)</a:t>
            </a:r>
          </a:p>
          <a:p>
            <a:pPr algn="r" rtl="1"/>
            <a:endParaRPr lang="fa-IR" sz="2400" b="1" dirty="0">
              <a:cs typeface="B Nazanin" panose="00000400000000000000" pitchFamily="2" charset="-78"/>
            </a:endParaRPr>
          </a:p>
          <a:p>
            <a:pPr algn="r" rtl="1"/>
            <a:endParaRPr lang="fa-IR" sz="2400" b="1" dirty="0" smtClean="0">
              <a:cs typeface="B Nazanin" panose="00000400000000000000" pitchFamily="2" charset="-78"/>
            </a:endParaRPr>
          </a:p>
          <a:p>
            <a:pPr algn="r" rtl="1">
              <a:buFont typeface="+mj-lt"/>
              <a:buAutoNum type="arabicPeriod"/>
            </a:pPr>
            <a:r>
              <a:rPr lang="fa-IR" sz="2400" dirty="0" smtClean="0">
                <a:cs typeface="B Nazanin" panose="00000400000000000000" pitchFamily="2" charset="-78"/>
              </a:rPr>
              <a:t>بیمار با دود/آتش: اکسیژن 100% فوراً — ارزیابی راه هوایی — آماده‌سازی برای اینتوباسیون زودرس. </a:t>
            </a:r>
            <a:endParaRPr lang="fa-IR" sz="2400" dirty="0" smtClean="0">
              <a:cs typeface="B Nazanin" panose="00000400000000000000" pitchFamily="2" charset="-78"/>
            </a:endParaRPr>
          </a:p>
          <a:p>
            <a:pPr algn="r" rtl="1">
              <a:buFont typeface="+mj-lt"/>
              <a:buAutoNum type="arabicPeriod"/>
            </a:pPr>
            <a:r>
              <a:rPr lang="fa-IR" sz="2400" dirty="0" smtClean="0">
                <a:cs typeface="B Nazanin" panose="00000400000000000000" pitchFamily="2" charset="-78"/>
              </a:rPr>
              <a:t>مشکوک </a:t>
            </a:r>
            <a:r>
              <a:rPr lang="fa-IR" sz="2400" dirty="0" smtClean="0">
                <a:cs typeface="B Nazanin" panose="00000400000000000000" pitchFamily="2" charset="-78"/>
              </a:rPr>
              <a:t>به </a:t>
            </a:r>
            <a:r>
              <a:rPr lang="en-US" sz="2400" dirty="0" smtClean="0">
                <a:cs typeface="B Nazanin" panose="00000400000000000000" pitchFamily="2" charset="-78"/>
              </a:rPr>
              <a:t>CO/CN: </a:t>
            </a:r>
            <a:r>
              <a:rPr lang="fa-IR" sz="2400" dirty="0" smtClean="0">
                <a:cs typeface="B Nazanin" panose="00000400000000000000" pitchFamily="2" charset="-78"/>
              </a:rPr>
              <a:t>نمونه‌گیری </a:t>
            </a:r>
            <a:r>
              <a:rPr lang="en-US" sz="2400" dirty="0" err="1" smtClean="0">
                <a:cs typeface="B Nazanin" panose="00000400000000000000" pitchFamily="2" charset="-78"/>
              </a:rPr>
              <a:t>COHb</a:t>
            </a:r>
            <a:r>
              <a:rPr lang="en-US" sz="2400" dirty="0" smtClean="0">
                <a:cs typeface="B Nazanin" panose="00000400000000000000" pitchFamily="2" charset="-78"/>
              </a:rPr>
              <a:t>/ABG </a:t>
            </a:r>
            <a:r>
              <a:rPr lang="fa-IR" sz="2400" dirty="0" smtClean="0">
                <a:cs typeface="B Nazanin" panose="00000400000000000000" pitchFamily="2" charset="-78"/>
              </a:rPr>
              <a:t>در صورت امکان — درمان حمایتی و آنتی‌دوت (</a:t>
            </a:r>
            <a:r>
              <a:rPr lang="en-US" sz="2400" dirty="0" err="1" smtClean="0">
                <a:cs typeface="B Nazanin" panose="00000400000000000000" pitchFamily="2" charset="-78"/>
              </a:rPr>
              <a:t>Hydroxocobalamin</a:t>
            </a:r>
            <a:r>
              <a:rPr lang="en-US" sz="2400" dirty="0" smtClean="0"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cs typeface="B Nazanin" panose="00000400000000000000" pitchFamily="2" charset="-78"/>
              </a:rPr>
              <a:t>برای سیانید) در موارد مشکوک بدون تاخیر. </a:t>
            </a:r>
            <a:endParaRPr lang="fa-IR" sz="2400" dirty="0" smtClean="0">
              <a:cs typeface="B Nazanin" panose="00000400000000000000" pitchFamily="2" charset="-78"/>
            </a:endParaRPr>
          </a:p>
          <a:p>
            <a:pPr algn="r" rtl="1">
              <a:buFont typeface="+mj-lt"/>
              <a:buAutoNum type="arabicPeriod"/>
            </a:pPr>
            <a:r>
              <a:rPr lang="fa-IR" sz="2400" dirty="0" smtClean="0">
                <a:cs typeface="B Nazanin" panose="00000400000000000000" pitchFamily="2" charset="-78"/>
              </a:rPr>
              <a:t>آلودگی </a:t>
            </a:r>
            <a:r>
              <a:rPr lang="fa-IR" sz="2400" dirty="0" smtClean="0">
                <a:cs typeface="B Nazanin" panose="00000400000000000000" pitchFamily="2" charset="-78"/>
              </a:rPr>
              <a:t>شیمیایی/پرتوی: </a:t>
            </a:r>
            <a:r>
              <a:rPr lang="en-US" sz="2400" dirty="0" smtClean="0">
                <a:cs typeface="B Nazanin" panose="00000400000000000000" pitchFamily="2" charset="-78"/>
              </a:rPr>
              <a:t>PPE، </a:t>
            </a:r>
            <a:r>
              <a:rPr lang="fa-IR" sz="2400" dirty="0" smtClean="0">
                <a:cs typeface="B Nazanin" panose="00000400000000000000" pitchFamily="2" charset="-78"/>
              </a:rPr>
              <a:t>جداکردن محیط، درآوردن لباس‌ها، شست‌وشوی کامل — استفاده از </a:t>
            </a:r>
            <a:r>
              <a:rPr lang="en-US" sz="2400" dirty="0" smtClean="0">
                <a:cs typeface="B Nazanin" panose="00000400000000000000" pitchFamily="2" charset="-78"/>
              </a:rPr>
              <a:t>KI </a:t>
            </a:r>
            <a:r>
              <a:rPr lang="fa-IR" sz="2400" dirty="0" smtClean="0">
                <a:cs typeface="B Nazanin" panose="00000400000000000000" pitchFamily="2" charset="-78"/>
              </a:rPr>
              <a:t>فقط در مواجهه با ید رادیواکتیو طبق پروتکل. </a:t>
            </a:r>
            <a:endParaRPr lang="fa-IR" sz="2400" dirty="0" smtClean="0">
              <a:cs typeface="B Nazanin" panose="00000400000000000000" pitchFamily="2" charset="-78"/>
            </a:endParaRPr>
          </a:p>
          <a:p>
            <a:pPr algn="r" rtl="1">
              <a:buFont typeface="+mj-lt"/>
              <a:buAutoNum type="arabicPeriod"/>
            </a:pPr>
            <a:r>
              <a:rPr lang="fa-IR" sz="2400" dirty="0" smtClean="0">
                <a:cs typeface="B Nazanin" panose="00000400000000000000" pitchFamily="2" charset="-78"/>
              </a:rPr>
              <a:t>برق‌گرفتگی </a:t>
            </a:r>
            <a:r>
              <a:rPr lang="en-US" sz="2400" dirty="0" smtClean="0">
                <a:cs typeface="B Nazanin" panose="00000400000000000000" pitchFamily="2" charset="-78"/>
              </a:rPr>
              <a:t>high-voltage: </a:t>
            </a:r>
            <a:r>
              <a:rPr lang="fa-IR" sz="2400" dirty="0" smtClean="0">
                <a:cs typeface="B Nazanin" panose="00000400000000000000" pitchFamily="2" charset="-78"/>
              </a:rPr>
              <a:t>مانیتور قلبی 24 ساعته، آزمایش </a:t>
            </a:r>
            <a:r>
              <a:rPr lang="en-US" sz="2400" dirty="0" smtClean="0">
                <a:cs typeface="B Nazanin" panose="00000400000000000000" pitchFamily="2" charset="-78"/>
              </a:rPr>
              <a:t>CK/myoglobin، </a:t>
            </a:r>
            <a:r>
              <a:rPr lang="fa-IR" sz="2400" dirty="0" smtClean="0">
                <a:cs typeface="B Nazanin" panose="00000400000000000000" pitchFamily="2" charset="-78"/>
              </a:rPr>
              <a:t>پایش </a:t>
            </a:r>
            <a:r>
              <a:rPr lang="en-US" sz="2400" dirty="0" smtClean="0">
                <a:cs typeface="B Nazanin" panose="00000400000000000000" pitchFamily="2" charset="-78"/>
              </a:rPr>
              <a:t>UOP </a:t>
            </a:r>
            <a:r>
              <a:rPr lang="fa-IR" sz="2400" dirty="0" smtClean="0">
                <a:cs typeface="B Nazanin" panose="00000400000000000000" pitchFamily="2" charset="-78"/>
              </a:rPr>
              <a:t>و آماده‌باش برای فاشیوتومی</a:t>
            </a:r>
            <a:endParaRPr lang="fa-IR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6508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36512" y="-136702"/>
            <a:ext cx="9110109" cy="698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معیارهای ارجاع به مراکز سوختگی</a:t>
            </a:r>
            <a:r>
              <a: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(ABA &amp; ISBI Guidelines)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🔹 </a:t>
            </a:r>
            <a:r>
              <a:rPr kumimoji="0" lang="ar-SA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معیارهای انجمن سوختگی آمریکا</a:t>
            </a:r>
            <a:r>
              <a:rPr kumimoji="0" lang="en-US" alt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(ABA – American Burn Association)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بیمار باید به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مرکز تخصصی سوختگی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ارجاع شود اگر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: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وسعت سوختگی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: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457200" marR="0" lvl="1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10% TBSA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در هر سنی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457200" marR="0" lvl="1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هر سوختگی با ضخامت کامل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(Full-thickness burn)</a:t>
            </a: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محل سوختگی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: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457200" marR="0" lvl="1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صورت، دست‌ها، پاها، ژنیتالیا، پرینه یا مفاصل بزرگ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نوع سوختگی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: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457200" marR="0" lvl="1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سوختگی‌های الکتریکی (شامل صاعقه)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457200" marR="0" lvl="1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سوختگی‌های شیمیایی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457200" marR="0" lvl="1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آسیب‌های استنشاقی راه هوایی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بیماران با بیماری‌های همراه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دیابت، بیماری قلبی، کلیوی، تنفسی که روند درمان را پیچیده می‌کنند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ترومای همراه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در صورت سوختگی همراه با تروما که نیاز به مراقبت سطح بالا دارد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6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سنین پرخطر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: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 </a:t>
            </a:r>
            <a:r>
              <a:rPr kumimoji="0" lang="ar-SA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کودکان و سالمندان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7"/>
              <a:tabLst/>
            </a:pPr>
            <a:r>
              <a:rPr kumimoji="0" lang="ar-SA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B Nazanin" panose="00000400000000000000" pitchFamily="2" charset="-78"/>
              </a:rPr>
              <a:t>نیاز به حمایت روانی یا توانبخشی تخصصی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  <a:p>
            <a:pPr marL="0" marR="0" lvl="0" indent="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90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32856"/>
            <a:ext cx="9001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800" b="1" dirty="0">
                <a:cs typeface="B Nazanin" panose="00000400000000000000" pitchFamily="2" charset="-78"/>
              </a:rPr>
              <a:t>معیارهای انجمن بین‌المللی سوختگی (</a:t>
            </a:r>
            <a:r>
              <a:rPr lang="en-US" sz="2800" b="1" dirty="0">
                <a:cs typeface="B Nazanin" panose="00000400000000000000" pitchFamily="2" charset="-78"/>
              </a:rPr>
              <a:t>ISBI – International Society for Burn Injuries)</a:t>
            </a:r>
          </a:p>
          <a:p>
            <a:pPr algn="justLow" rtl="1"/>
            <a:r>
              <a:rPr lang="fa-IR" sz="2800" dirty="0">
                <a:cs typeface="B Nazanin" panose="00000400000000000000" pitchFamily="2" charset="-78"/>
              </a:rPr>
              <a:t>مطابق توصیه‌های </a:t>
            </a:r>
            <a:r>
              <a:rPr lang="en-US" sz="2800" dirty="0">
                <a:cs typeface="B Nazanin" panose="00000400000000000000" pitchFamily="2" charset="-78"/>
              </a:rPr>
              <a:t>ISBI (2020):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همان معیارهای </a:t>
            </a:r>
            <a:r>
              <a:rPr lang="en-US" sz="2800" dirty="0">
                <a:cs typeface="B Nazanin" panose="00000400000000000000" pitchFamily="2" charset="-78"/>
              </a:rPr>
              <a:t>ABA </a:t>
            </a:r>
            <a:r>
              <a:rPr lang="fa-IR" sz="2800" dirty="0">
                <a:cs typeface="B Nazanin" panose="00000400000000000000" pitchFamily="2" charset="-78"/>
              </a:rPr>
              <a:t>به‌عنوان </a:t>
            </a:r>
            <a:r>
              <a:rPr lang="fa-IR" sz="2800" b="1" dirty="0">
                <a:cs typeface="B Nazanin" panose="00000400000000000000" pitchFamily="2" charset="-78"/>
              </a:rPr>
              <a:t>حداقل استاندارد جهانی</a:t>
            </a:r>
            <a:r>
              <a:rPr lang="fa-IR" sz="2800" dirty="0">
                <a:cs typeface="B Nazanin" panose="00000400000000000000" pitchFamily="2" charset="-78"/>
              </a:rPr>
              <a:t> پذیرفته شده‌اند.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en-US" sz="2800" dirty="0">
                <a:cs typeface="B Nazanin" panose="00000400000000000000" pitchFamily="2" charset="-78"/>
              </a:rPr>
              <a:t>ISBI </a:t>
            </a:r>
            <a:r>
              <a:rPr lang="fa-IR" sz="2800" dirty="0">
                <a:cs typeface="B Nazanin" panose="00000400000000000000" pitchFamily="2" charset="-78"/>
              </a:rPr>
              <a:t>تأکید می‌کند که حتی </a:t>
            </a:r>
            <a:r>
              <a:rPr lang="fa-IR" sz="2800" b="1" dirty="0">
                <a:cs typeface="B Nazanin" panose="00000400000000000000" pitchFamily="2" charset="-78"/>
              </a:rPr>
              <a:t>سوختگی‌های کوچک ولی در مراکز فاقد امکانات (</a:t>
            </a:r>
            <a:r>
              <a:rPr lang="en-US" sz="2800" b="1" dirty="0">
                <a:cs typeface="B Nazanin" panose="00000400000000000000" pitchFamily="2" charset="-78"/>
              </a:rPr>
              <a:t>ICU </a:t>
            </a:r>
            <a:r>
              <a:rPr lang="fa-IR" sz="2800" b="1" dirty="0">
                <a:cs typeface="B Nazanin" panose="00000400000000000000" pitchFamily="2" charset="-78"/>
              </a:rPr>
              <a:t>یا تیم جراحی پلاستیک)</a:t>
            </a:r>
            <a:r>
              <a:rPr lang="fa-IR" sz="2800" dirty="0">
                <a:cs typeface="B Nazanin" panose="00000400000000000000" pitchFamily="2" charset="-78"/>
              </a:rPr>
              <a:t> باید به مرکز تخصصی ارجاع شوند.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در کشورهای در حال توسعه، </a:t>
            </a:r>
            <a:r>
              <a:rPr lang="fa-IR" sz="2800" b="1" dirty="0">
                <a:cs typeface="B Nazanin" panose="00000400000000000000" pitchFamily="2" charset="-78"/>
              </a:rPr>
              <a:t>قابلیت مرکز محلی</a:t>
            </a:r>
            <a:r>
              <a:rPr lang="fa-IR" sz="2800" dirty="0">
                <a:cs typeface="B Nazanin" panose="00000400000000000000" pitchFamily="2" charset="-78"/>
              </a:rPr>
              <a:t> (تجهیزات، پرسنل آموزش‌دیده) نیز در تصمیم‌گیری ارجاع لحاظ می‌شود.</a:t>
            </a:r>
          </a:p>
        </p:txBody>
      </p:sp>
    </p:spTree>
    <p:extLst>
      <p:ext uri="{BB962C8B-B14F-4D97-AF65-F5344CB8AC3E}">
        <p14:creationId xmlns:p14="http://schemas.microsoft.com/office/powerpoint/2010/main" val="35126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43608" y="1844824"/>
            <a:ext cx="77768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fa-I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تعریف </a:t>
            </a:r>
            <a:r>
              <a:rPr lang="fa-IR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سوختگی</a:t>
            </a:r>
          </a:p>
          <a:p>
            <a:pPr algn="just" rtl="1"/>
            <a:r>
              <a:rPr lang="fa-IR" sz="2400" dirty="0">
                <a:cs typeface="B Nazanin" panose="00000400000000000000" pitchFamily="2" charset="-78"/>
              </a:rPr>
              <a:t>سوختگی به آسیب پوست و بافت‌های زیرین ناشی از عوامل خارجی گفته می‌شود که منجر به </a:t>
            </a:r>
            <a:r>
              <a:rPr lang="fa-IR" sz="2400" b="1" dirty="0">
                <a:cs typeface="B Nazanin" panose="00000400000000000000" pitchFamily="2" charset="-78"/>
              </a:rPr>
              <a:t>تخریب سد پوستی، اختلال در هموستاز مایعات، تغییرات متابولیک، ایمنی و عفونت‌پذیری</a:t>
            </a:r>
            <a:r>
              <a:rPr lang="fa-IR" sz="2400" dirty="0">
                <a:cs typeface="B Nazanin" panose="00000400000000000000" pitchFamily="2" charset="-78"/>
              </a:rPr>
              <a:t> می‌شود.</a:t>
            </a:r>
          </a:p>
          <a:p>
            <a:pPr algn="just" rtl="1"/>
            <a:r>
              <a:rPr lang="fa-IR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اپیدمیولوژی</a:t>
            </a:r>
            <a:endParaRPr lang="fa-IR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شایع‌ترین علت سوختگی در </a:t>
            </a:r>
            <a:r>
              <a:rPr lang="fa-IR" sz="2400" b="1" dirty="0">
                <a:cs typeface="B Nazanin" panose="00000400000000000000" pitchFamily="2" charset="-78"/>
              </a:rPr>
              <a:t>کودکان و سالمندان</a:t>
            </a:r>
            <a:r>
              <a:rPr lang="fa-IR" sz="2400" dirty="0">
                <a:cs typeface="B Nazanin" panose="00000400000000000000" pitchFamily="2" charset="-78"/>
              </a:rPr>
              <a:t>: سوختگی با مایعات </a:t>
            </a:r>
            <a:r>
              <a:rPr lang="fa-IR" sz="2400" dirty="0" smtClean="0">
                <a:cs typeface="B Nazanin" panose="00000400000000000000" pitchFamily="2" charset="-78"/>
              </a:rPr>
              <a:t>داغ</a:t>
            </a:r>
            <a:endParaRPr lang="en-US" sz="2400" dirty="0" smtClean="0">
              <a:cs typeface="B Nazanin" panose="00000400000000000000" pitchFamily="2" charset="-78"/>
            </a:endParaRP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400" dirty="0" smtClean="0">
                <a:cs typeface="B Nazanin" panose="00000400000000000000" pitchFamily="2" charset="-78"/>
              </a:rPr>
              <a:t>شایع‌ترین </a:t>
            </a:r>
            <a:r>
              <a:rPr lang="fa-IR" sz="2400" dirty="0">
                <a:cs typeface="B Nazanin" panose="00000400000000000000" pitchFamily="2" charset="-78"/>
              </a:rPr>
              <a:t>علت در </a:t>
            </a:r>
            <a:r>
              <a:rPr lang="fa-IR" sz="2400" b="1" dirty="0">
                <a:cs typeface="B Nazanin" panose="00000400000000000000" pitchFamily="2" charset="-78"/>
              </a:rPr>
              <a:t>بزرگسالان</a:t>
            </a:r>
            <a:r>
              <a:rPr lang="fa-IR" sz="2400" dirty="0">
                <a:cs typeface="B Nazanin" panose="00000400000000000000" pitchFamily="2" charset="-78"/>
              </a:rPr>
              <a:t>: شعله آتش و انفجار.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fa-IR" sz="2400" dirty="0">
                <a:cs typeface="B Nazanin" panose="00000400000000000000" pitchFamily="2" charset="-78"/>
              </a:rPr>
              <a:t>مرگ‌ومیر در سوختگی‌های الکتریکی و استنشاقی به‌طور معناداری بالاتر است.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4941168"/>
            <a:ext cx="1368152" cy="1826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18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08520" y="188640"/>
            <a:ext cx="907300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مستندسازی با قالب </a:t>
            </a:r>
            <a:r>
              <a:rPr lang="en-US" sz="2000" b="1" dirty="0">
                <a:cs typeface="B Nazanin" panose="00000400000000000000" pitchFamily="2" charset="-78"/>
              </a:rPr>
              <a:t>SBAR</a:t>
            </a:r>
          </a:p>
          <a:p>
            <a:pPr algn="justLow" rtl="1"/>
            <a:r>
              <a:rPr lang="en-US" sz="2000" b="1" dirty="0">
                <a:cs typeface="B Nazanin" panose="00000400000000000000" pitchFamily="2" charset="-78"/>
              </a:rPr>
              <a:t>SBAR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یک ابزار استاندارد جهانی برای </a:t>
            </a:r>
            <a:r>
              <a:rPr lang="fa-IR" sz="2000" b="1" dirty="0">
                <a:cs typeface="B Nazanin" panose="00000400000000000000" pitchFamily="2" charset="-78"/>
              </a:rPr>
              <a:t>انتقال ایمن و حرفه‌ای اطلاعات</a:t>
            </a:r>
            <a:r>
              <a:rPr lang="fa-IR" sz="2000" dirty="0">
                <a:cs typeface="B Nazanin" panose="00000400000000000000" pitchFamily="2" charset="-78"/>
              </a:rPr>
              <a:t> بین تیم‌هاست.</a:t>
            </a:r>
          </a:p>
          <a:p>
            <a:pPr algn="justLow" rtl="1"/>
            <a:r>
              <a:rPr lang="en-US" sz="2000" b="1" dirty="0">
                <a:cs typeface="B Nazanin" panose="00000400000000000000" pitchFamily="2" charset="-78"/>
              </a:rPr>
              <a:t>S – Situation (</a:t>
            </a:r>
            <a:r>
              <a:rPr lang="fa-IR" sz="2000" b="1" dirty="0">
                <a:cs typeface="B Nazanin" panose="00000400000000000000" pitchFamily="2" charset="-78"/>
              </a:rPr>
              <a:t>وضعیت فعلی)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مشخصات بیمار (نام/سن/جنس)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علت مراجعه (مثال: سوختگی حرارتی با شعله)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وضعیت فعلی (مثال: %30 </a:t>
            </a:r>
            <a:r>
              <a:rPr lang="en-US" sz="2000" dirty="0">
                <a:cs typeface="B Nazanin" panose="00000400000000000000" pitchFamily="2" charset="-78"/>
              </a:rPr>
              <a:t>TBSA، </a:t>
            </a:r>
            <a:r>
              <a:rPr lang="fa-IR" sz="2000" dirty="0">
                <a:cs typeface="B Nazanin" panose="00000400000000000000" pitchFamily="2" charset="-78"/>
              </a:rPr>
              <a:t>پایدار/ناپایدار همودینامیک)</a:t>
            </a:r>
          </a:p>
          <a:p>
            <a:pPr algn="justLow" rtl="1"/>
            <a:r>
              <a:rPr lang="en-US" sz="2000" b="1" dirty="0">
                <a:cs typeface="B Nazanin" panose="00000400000000000000" pitchFamily="2" charset="-78"/>
              </a:rPr>
              <a:t>B – Background (</a:t>
            </a:r>
            <a:r>
              <a:rPr lang="fa-IR" sz="2000" b="1" dirty="0">
                <a:cs typeface="B Nazanin" panose="00000400000000000000" pitchFamily="2" charset="-78"/>
              </a:rPr>
              <a:t>سابقه)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زمان و مکان حادثه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مکانیسم سوختگی (شعله، شیمیایی، برق)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اقدامات اولیه انجام شده (</a:t>
            </a:r>
            <a:r>
              <a:rPr lang="en-US" sz="2000" dirty="0">
                <a:cs typeface="B Nazanin" panose="00000400000000000000" pitchFamily="2" charset="-78"/>
              </a:rPr>
              <a:t>ABC، </a:t>
            </a:r>
            <a:r>
              <a:rPr lang="fa-IR" sz="2000" dirty="0">
                <a:cs typeface="B Nazanin" panose="00000400000000000000" pitchFamily="2" charset="-78"/>
              </a:rPr>
              <a:t>مایع درمانی، اکسیژن)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بیماری‌های زمینه‌ای (دیابت، قلبی، داروها)</a:t>
            </a:r>
          </a:p>
          <a:p>
            <a:pPr algn="justLow" rtl="1"/>
            <a:r>
              <a:rPr lang="en-US" sz="2000" b="1" dirty="0">
                <a:cs typeface="B Nazanin" panose="00000400000000000000" pitchFamily="2" charset="-78"/>
              </a:rPr>
              <a:t>A – Assessment (</a:t>
            </a:r>
            <a:r>
              <a:rPr lang="fa-IR" sz="2000" b="1" dirty="0">
                <a:cs typeface="B Nazanin" panose="00000400000000000000" pitchFamily="2" charset="-78"/>
              </a:rPr>
              <a:t>ارزیابی)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یافته‌های بالینی: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en-US" sz="2000" dirty="0">
                <a:cs typeface="B Nazanin" panose="00000400000000000000" pitchFamily="2" charset="-78"/>
              </a:rPr>
              <a:t>TBSA </a:t>
            </a:r>
            <a:r>
              <a:rPr lang="fa-IR" sz="2000" dirty="0">
                <a:cs typeface="B Nazanin" panose="00000400000000000000" pitchFamily="2" charset="-78"/>
              </a:rPr>
              <a:t>و عمق سوختگی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وضعیت راه هوایی/تنفس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گردش خون (</a:t>
            </a:r>
            <a:r>
              <a:rPr lang="en-US" sz="2000" dirty="0">
                <a:cs typeface="B Nazanin" panose="00000400000000000000" pitchFamily="2" charset="-78"/>
              </a:rPr>
              <a:t>BP, HR, UO)</a:t>
            </a:r>
          </a:p>
          <a:p>
            <a:pPr marL="742950" lvl="1" indent="-285750"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علائم خاص (آسیب استنشاقی، درد شدید، کمپارتمان)</a:t>
            </a:r>
          </a:p>
          <a:p>
            <a:pPr algn="justLow" rtl="1"/>
            <a:r>
              <a:rPr lang="en-US" sz="2000" b="1" dirty="0">
                <a:cs typeface="B Nazanin" panose="00000400000000000000" pitchFamily="2" charset="-78"/>
              </a:rPr>
              <a:t>R – Recommendation (</a:t>
            </a:r>
            <a:r>
              <a:rPr lang="fa-IR" sz="2000" b="1" dirty="0">
                <a:cs typeface="B Nazanin" panose="00000400000000000000" pitchFamily="2" charset="-78"/>
              </a:rPr>
              <a:t>توصیه/برنامه)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دلیل ارجاع (مثال: نیاز به مراقبت </a:t>
            </a:r>
            <a:r>
              <a:rPr lang="en-US" sz="2000" dirty="0">
                <a:cs typeface="B Nazanin" panose="00000400000000000000" pitchFamily="2" charset="-78"/>
              </a:rPr>
              <a:t>ICU </a:t>
            </a:r>
            <a:r>
              <a:rPr lang="fa-IR" sz="2000" dirty="0">
                <a:cs typeface="B Nazanin" panose="00000400000000000000" pitchFamily="2" charset="-78"/>
              </a:rPr>
              <a:t>یا جراحی پیوند)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درخواست‌های مشخص (مثال: آماده‌سازی تیم جراحی پلاستیک، </a:t>
            </a:r>
            <a:r>
              <a:rPr lang="en-US" sz="2000" dirty="0">
                <a:cs typeface="B Nazanin" panose="00000400000000000000" pitchFamily="2" charset="-78"/>
              </a:rPr>
              <a:t>ICU </a:t>
            </a:r>
            <a:r>
              <a:rPr lang="fa-IR" sz="2000" dirty="0">
                <a:cs typeface="B Nazanin" panose="00000400000000000000" pitchFamily="2" charset="-78"/>
              </a:rPr>
              <a:t>سوختگی)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000" dirty="0">
                <a:cs typeface="B Nazanin" panose="00000400000000000000" pitchFamily="2" charset="-78"/>
              </a:rPr>
              <a:t>برنامه ادامه درمان تا زمان تحویل</a:t>
            </a:r>
          </a:p>
        </p:txBody>
      </p:sp>
    </p:spTree>
    <p:extLst>
      <p:ext uri="{BB962C8B-B14F-4D97-AF65-F5344CB8AC3E}">
        <p14:creationId xmlns:p14="http://schemas.microsoft.com/office/powerpoint/2010/main" val="358160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86" y="260648"/>
            <a:ext cx="903649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تحویل حرفه‌ای بیمار به مرکز سوختگی</a:t>
            </a:r>
          </a:p>
          <a:p>
            <a:pPr algn="justLow" rtl="1"/>
            <a:r>
              <a:rPr lang="fa-IR" sz="2000" b="1" dirty="0">
                <a:cs typeface="B Nazanin" panose="00000400000000000000" pitchFamily="2" charset="-78"/>
              </a:rPr>
              <a:t>اصول مهم در </a:t>
            </a:r>
            <a:r>
              <a:rPr lang="en-US" sz="2000" b="1" dirty="0">
                <a:cs typeface="B Nazanin" panose="00000400000000000000" pitchFamily="2" charset="-78"/>
              </a:rPr>
              <a:t>Hand-over </a:t>
            </a:r>
            <a:r>
              <a:rPr lang="fa-IR" sz="2000" b="1" dirty="0">
                <a:cs typeface="B Nazanin" panose="00000400000000000000" pitchFamily="2" charset="-78"/>
              </a:rPr>
              <a:t>حرفه‌ای:</a:t>
            </a:r>
          </a:p>
          <a:p>
            <a:pPr algn="justLow" rtl="1">
              <a:buFont typeface="+mj-lt"/>
              <a:buAutoNum type="arabicPeriod"/>
            </a:pPr>
            <a:r>
              <a:rPr lang="fa-IR" sz="2000" b="1" dirty="0">
                <a:cs typeface="B Nazanin" panose="00000400000000000000" pitchFamily="2" charset="-78"/>
              </a:rPr>
              <a:t>ساختارمند بودن</a:t>
            </a:r>
            <a:r>
              <a:rPr lang="fa-IR" sz="2000" dirty="0">
                <a:cs typeface="B Nazanin" panose="00000400000000000000" pitchFamily="2" charset="-78"/>
              </a:rPr>
              <a:t> → استفاده از قالب </a:t>
            </a:r>
            <a:r>
              <a:rPr lang="en-US" sz="2000" dirty="0">
                <a:cs typeface="B Nazanin" panose="00000400000000000000" pitchFamily="2" charset="-78"/>
              </a:rPr>
              <a:t>SBAR </a:t>
            </a:r>
            <a:r>
              <a:rPr lang="fa-IR" sz="2000" dirty="0">
                <a:cs typeface="B Nazanin" panose="00000400000000000000" pitchFamily="2" charset="-78"/>
              </a:rPr>
              <a:t>یا </a:t>
            </a:r>
            <a:r>
              <a:rPr lang="en-US" sz="2000" dirty="0">
                <a:cs typeface="B Nazanin" panose="00000400000000000000" pitchFamily="2" charset="-78"/>
              </a:rPr>
              <a:t>ISBARC (</a:t>
            </a:r>
            <a:r>
              <a:rPr lang="fa-IR" sz="2000" dirty="0">
                <a:cs typeface="B Nazanin" panose="00000400000000000000" pitchFamily="2" charset="-78"/>
              </a:rPr>
              <a:t>شامل </a:t>
            </a:r>
            <a:r>
              <a:rPr lang="en-US" sz="2000" dirty="0">
                <a:cs typeface="B Nazanin" panose="00000400000000000000" pitchFamily="2" charset="-78"/>
              </a:rPr>
              <a:t>Critical concerns).</a:t>
            </a:r>
          </a:p>
          <a:p>
            <a:pPr algn="justLow" rtl="1">
              <a:buFont typeface="+mj-lt"/>
              <a:buAutoNum type="arabicPeriod"/>
            </a:pPr>
            <a:r>
              <a:rPr lang="fa-IR" sz="2000" b="1" dirty="0">
                <a:cs typeface="B Nazanin" panose="00000400000000000000" pitchFamily="2" charset="-78"/>
              </a:rPr>
              <a:t>تأکید بر اقدامات حیاتی انجام شده:</a:t>
            </a:r>
            <a:endParaRPr lang="fa-IR" sz="2000" dirty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راه هوایی: آیا اینتوبه شده یا خیر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تنفس: میزان </a:t>
            </a:r>
            <a:r>
              <a:rPr lang="en-US" sz="2000" dirty="0" err="1">
                <a:cs typeface="B Nazanin" panose="00000400000000000000" pitchFamily="2" charset="-78"/>
              </a:rPr>
              <a:t>SpO</a:t>
            </a:r>
            <a:r>
              <a:rPr lang="en-US" sz="2000" dirty="0">
                <a:cs typeface="B Nazanin" panose="00000400000000000000" pitchFamily="2" charset="-78"/>
              </a:rPr>
              <a:t>₂ </a:t>
            </a:r>
            <a:r>
              <a:rPr lang="fa-IR" sz="2000" dirty="0">
                <a:cs typeface="B Nazanin" panose="00000400000000000000" pitchFamily="2" charset="-78"/>
              </a:rPr>
              <a:t>و </a:t>
            </a:r>
            <a:r>
              <a:rPr lang="en-US" sz="2000" dirty="0">
                <a:cs typeface="B Nazanin" panose="00000400000000000000" pitchFamily="2" charset="-78"/>
              </a:rPr>
              <a:t>ABG </a:t>
            </a:r>
            <a:r>
              <a:rPr lang="fa-IR" sz="2000" dirty="0">
                <a:cs typeface="B Nazanin" panose="00000400000000000000" pitchFamily="2" charset="-78"/>
              </a:rPr>
              <a:t>آخر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گردش خون: میزان مایع دریافتی، برون‌ده ادرار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داروهای دریافت‌شده (مسکن، آنتی‌بیوتیک، آنتی‌دوت احتمالی)</a:t>
            </a:r>
          </a:p>
          <a:p>
            <a:pPr algn="justLow" rtl="1">
              <a:buFont typeface="+mj-lt"/>
              <a:buAutoNum type="arabicPeriod"/>
            </a:pPr>
            <a:r>
              <a:rPr lang="fa-IR" sz="2000" b="1" dirty="0">
                <a:cs typeface="B Nazanin" panose="00000400000000000000" pitchFamily="2" charset="-78"/>
              </a:rPr>
              <a:t>ارائه داده‌های کمی و دقیق:</a:t>
            </a:r>
            <a:endParaRPr lang="fa-IR" sz="2000" dirty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+mj-lt"/>
              <a:buAutoNum type="arabicPeriod"/>
            </a:pPr>
            <a:r>
              <a:rPr lang="en-US" sz="2000" dirty="0">
                <a:cs typeface="B Nazanin" panose="00000400000000000000" pitchFamily="2" charset="-78"/>
              </a:rPr>
              <a:t>TBSA </a:t>
            </a:r>
            <a:r>
              <a:rPr lang="fa-IR" sz="2000" dirty="0">
                <a:cs typeface="B Nazanin" panose="00000400000000000000" pitchFamily="2" charset="-78"/>
              </a:rPr>
              <a:t>بر اساس </a:t>
            </a:r>
            <a:r>
              <a:rPr lang="en-US" sz="2000" dirty="0">
                <a:cs typeface="B Nazanin" panose="00000400000000000000" pitchFamily="2" charset="-78"/>
              </a:rPr>
              <a:t>Rule of 9 </a:t>
            </a:r>
            <a:r>
              <a:rPr lang="fa-IR" sz="2000" dirty="0">
                <a:cs typeface="B Nazanin" panose="00000400000000000000" pitchFamily="2" charset="-78"/>
              </a:rPr>
              <a:t>یا </a:t>
            </a:r>
            <a:r>
              <a:rPr lang="en-US" sz="2000" dirty="0">
                <a:cs typeface="B Nazanin" panose="00000400000000000000" pitchFamily="2" charset="-78"/>
              </a:rPr>
              <a:t>Lund-Browder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حجم دقیق مایع داده‌شده تا لحظه تحویل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ساعات سپری‌شده از حادثه</a:t>
            </a:r>
          </a:p>
          <a:p>
            <a:pPr algn="justLow" rtl="1">
              <a:buFont typeface="+mj-lt"/>
              <a:buAutoNum type="arabicPeriod"/>
            </a:pPr>
            <a:r>
              <a:rPr lang="fa-IR" sz="2000" b="1" dirty="0">
                <a:cs typeface="B Nazanin" panose="00000400000000000000" pitchFamily="2" charset="-78"/>
              </a:rPr>
              <a:t>ارائه یافته‌های نگران‌کننده:</a:t>
            </a:r>
            <a:endParaRPr lang="fa-IR" sz="2000" dirty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علائم کمپارتمان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شواهد عفونت یا سپسیس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ناپایداری همودینامیک</a:t>
            </a:r>
          </a:p>
          <a:p>
            <a:pPr algn="justLow" rtl="1">
              <a:buFont typeface="+mj-lt"/>
              <a:buAutoNum type="arabicPeriod"/>
            </a:pPr>
            <a:r>
              <a:rPr lang="fa-IR" sz="2000" b="1" dirty="0">
                <a:cs typeface="B Nazanin" panose="00000400000000000000" pitchFamily="2" charset="-78"/>
              </a:rPr>
              <a:t>تضمین انتقال امن:</a:t>
            </a:r>
            <a:endParaRPr lang="fa-IR" sz="2000" dirty="0">
              <a:cs typeface="B Nazanin" panose="00000400000000000000" pitchFamily="2" charset="-78"/>
            </a:endParaRP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همراه داشتن مستندات کتبی و فرم ارجاع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انتقال با تیم مجهز (پزشک/پرستار اورژانس)</a:t>
            </a:r>
          </a:p>
          <a:p>
            <a:pPr marL="742950" lvl="1" indent="-285750" algn="justLow" rtl="1">
              <a:buFont typeface="+mj-lt"/>
              <a:buAutoNum type="arabicPeriod"/>
            </a:pPr>
            <a:r>
              <a:rPr lang="fa-IR" sz="2000" dirty="0">
                <a:cs typeface="B Nazanin" panose="00000400000000000000" pitchFamily="2" charset="-78"/>
              </a:rPr>
              <a:t>ثبت زمان دقیق تحویل و فرد تحویل‌گیرنده</a:t>
            </a:r>
          </a:p>
        </p:txBody>
      </p:sp>
    </p:spTree>
    <p:extLst>
      <p:ext uri="{BB962C8B-B14F-4D97-AF65-F5344CB8AC3E}">
        <p14:creationId xmlns:p14="http://schemas.microsoft.com/office/powerpoint/2010/main" val="115075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>
                <a:cs typeface="B Titr" panose="00000700000000000000" pitchFamily="2" charset="-78"/>
              </a:rPr>
              <a:t>منابع</a:t>
            </a:r>
            <a:r>
              <a:rPr dirty="0">
                <a:cs typeface="B Titr" panose="00000700000000000000" pitchFamily="2" charset="-78"/>
              </a:rPr>
              <a:t> و </a:t>
            </a:r>
            <a:r>
              <a:rPr dirty="0" err="1">
                <a:cs typeface="B Titr" panose="00000700000000000000" pitchFamily="2" charset="-78"/>
              </a:rPr>
              <a:t>رفرنس‌ها</a:t>
            </a:r>
            <a:endParaRPr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sz="2800" dirty="0"/>
          </a:p>
          <a:p>
            <a:pPr>
              <a:defRPr sz="2000"/>
            </a:pPr>
            <a:r>
              <a:rPr sz="2800" dirty="0"/>
              <a:t>Advanced Burn Life Support (ABLS) Manual</a:t>
            </a:r>
          </a:p>
          <a:p>
            <a:pPr>
              <a:defRPr sz="2000"/>
            </a:pPr>
            <a:r>
              <a:rPr sz="2800" dirty="0"/>
              <a:t>World Health Organization – Burns Fact Sheet</a:t>
            </a:r>
          </a:p>
          <a:p>
            <a:pPr>
              <a:defRPr sz="2000"/>
            </a:pPr>
            <a:r>
              <a:rPr sz="2800" dirty="0" err="1"/>
              <a:t>کتاب</a:t>
            </a:r>
            <a:r>
              <a:rPr sz="2800" dirty="0"/>
              <a:t> </a:t>
            </a:r>
            <a:r>
              <a:rPr sz="2800" dirty="0" err="1"/>
              <a:t>مرجع</a:t>
            </a:r>
            <a:r>
              <a:rPr sz="2800" dirty="0"/>
              <a:t> </a:t>
            </a:r>
            <a:r>
              <a:rPr sz="2800" dirty="0" err="1"/>
              <a:t>پرستاری</a:t>
            </a:r>
            <a:r>
              <a:rPr sz="2800" dirty="0"/>
              <a:t> </a:t>
            </a:r>
            <a:r>
              <a:rPr sz="2800" dirty="0" err="1"/>
              <a:t>داخلی-جراحی</a:t>
            </a:r>
            <a:r>
              <a:rPr sz="2800" dirty="0"/>
              <a:t> </a:t>
            </a:r>
            <a:r>
              <a:rPr sz="2800" dirty="0" err="1"/>
              <a:t>برونر</a:t>
            </a:r>
            <a:r>
              <a:rPr sz="2800" dirty="0"/>
              <a:t> و </a:t>
            </a:r>
            <a:r>
              <a:rPr sz="2800" dirty="0" err="1"/>
              <a:t>سودارث</a:t>
            </a:r>
            <a:endParaRPr sz="2800" dirty="0"/>
          </a:p>
          <a:p>
            <a:pPr>
              <a:defRPr sz="2000"/>
            </a:pPr>
            <a:r>
              <a:rPr sz="2800" dirty="0" err="1"/>
              <a:t>مقالات</a:t>
            </a:r>
            <a:r>
              <a:rPr sz="2800" dirty="0"/>
              <a:t> PubMed 2015-2024</a:t>
            </a:r>
          </a:p>
        </p:txBody>
      </p:sp>
    </p:spTree>
    <p:extLst>
      <p:ext uri="{BB962C8B-B14F-4D97-AF65-F5344CB8AC3E}">
        <p14:creationId xmlns:p14="http://schemas.microsoft.com/office/powerpoint/2010/main" val="222754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D6DE8EFF-A626-417A-A126-DCFC311ECA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19672" y="908720"/>
            <a:ext cx="4248051" cy="4320480"/>
          </a:xfrm>
          <a:solidFill>
            <a:srgbClr val="098443"/>
          </a:solidFill>
        </p:spPr>
        <p:txBody>
          <a:bodyPr/>
          <a:lstStyle/>
          <a:p>
            <a:r>
              <a:rPr lang="fa-IR" altLang="en-US" sz="4800" dirty="0" smtClean="0">
                <a:solidFill>
                  <a:schemeClr val="bg1"/>
                </a:solidFill>
                <a:cs typeface="B Titr" panose="00000700000000000000" pitchFamily="2" charset="-78"/>
              </a:rPr>
              <a:t>با تشکر از توجه شما </a:t>
            </a:r>
            <a:endParaRPr lang="fa-IR" altLang="en-US" sz="4800" dirty="0">
              <a:solidFill>
                <a:schemeClr val="bg1"/>
              </a:solidFill>
              <a:cs typeface="B Titr" panose="000007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fa-IR" b="1" dirty="0">
                <a:cs typeface="B Titr" panose="00000700000000000000" pitchFamily="2" charset="-78"/>
              </a:rPr>
              <a:t>آناتومی و </a:t>
            </a:r>
            <a:r>
              <a:rPr lang="fa-IR" b="1" dirty="0" smtClean="0">
                <a:cs typeface="B Titr" panose="00000700000000000000" pitchFamily="2" charset="-78"/>
              </a:rPr>
              <a:t>فیزیولوژی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960" y="1988840"/>
            <a:ext cx="4824536" cy="4525963"/>
          </a:xfrm>
        </p:spPr>
        <p:txBody>
          <a:bodyPr/>
          <a:lstStyle/>
          <a:p>
            <a:pPr marL="0" indent="0" algn="just" rtl="1">
              <a:buNone/>
            </a:pPr>
            <a:r>
              <a:rPr lang="fa-IR" sz="1600" dirty="0" smtClean="0"/>
              <a:t>بافت </a:t>
            </a:r>
            <a:r>
              <a:rPr lang="fa-IR" sz="1600" dirty="0"/>
              <a:t>پوست دارای سه لایه اپیدرم، درم و بافت زیر جلدی است که برروی هایپودرم سوار شده است و 15% از وزن بدن را به خود اختصاص میدهد (تصویر شماره 1) .</a:t>
            </a:r>
            <a:endParaRPr lang="en-US" sz="1600" dirty="0"/>
          </a:p>
          <a:p>
            <a:pPr algn="just" rtl="1"/>
            <a:r>
              <a:rPr lang="fa-IR" sz="1600" b="1" dirty="0"/>
              <a:t>اپیدرم</a:t>
            </a:r>
            <a:endParaRPr lang="en-US" sz="1600" b="1" dirty="0"/>
          </a:p>
          <a:p>
            <a:pPr algn="just" rtl="1"/>
            <a:r>
              <a:rPr lang="ar-SA" sz="1600" dirty="0"/>
              <a:t>اپیدرم خارجی ترین لایه پوست است که سلولهای آن مدام در حال ریزش و جایگزینی هستند. این لایه متصل به غشاهای مخاطی است، و غالبا طی 3 تا 4 هفته کاملا جایگزین </a:t>
            </a:r>
            <a:r>
              <a:rPr lang="ar-SA" sz="1600" dirty="0" smtClean="0"/>
              <a:t>می‌‌شود. </a:t>
            </a:r>
            <a:endParaRPr lang="en-US" sz="1600" dirty="0"/>
          </a:p>
          <a:p>
            <a:pPr algn="just" rtl="1"/>
            <a:r>
              <a:rPr lang="en-US" sz="1600" b="1" dirty="0"/>
              <a:t> </a:t>
            </a:r>
            <a:r>
              <a:rPr lang="fa-IR" sz="1600" b="1" dirty="0" smtClean="0"/>
              <a:t>درم</a:t>
            </a:r>
            <a:endParaRPr lang="en-US" sz="1600" b="1" dirty="0"/>
          </a:p>
          <a:p>
            <a:pPr algn="just" rtl="1"/>
            <a:r>
              <a:rPr lang="fa-IR" sz="1600" dirty="0"/>
              <a:t>درم بزرگترین بخش پوست و فراهم کننده ساختار و استحکام آن است و از دو لایه پاپیلومی و رتیکولار ساخته شده است. شامل کلاژن، رگهای خونی و اعصاب است. </a:t>
            </a:r>
            <a:r>
              <a:rPr lang="fa-IR" sz="1600" dirty="0" smtClean="0"/>
              <a:t>محافظی </a:t>
            </a:r>
            <a:r>
              <a:rPr lang="fa-IR" sz="1600" dirty="0"/>
              <a:t>برای عضلات، استخوان و ارگانهای بدن میباشد</a:t>
            </a:r>
            <a:r>
              <a:rPr lang="en-US" sz="1600" dirty="0"/>
              <a:t>.</a:t>
            </a:r>
            <a:r>
              <a:rPr lang="fa-IR" sz="1600" dirty="0"/>
              <a:t>عروق لنفاوی، خونی اعصاب، غدد عرق و چربی و ریشه موها در درم قرار دارد</a:t>
            </a:r>
            <a:r>
              <a:rPr lang="fa-IR" sz="1600" dirty="0" smtClean="0"/>
              <a:t>.</a:t>
            </a:r>
          </a:p>
          <a:p>
            <a:pPr algn="just" rtl="1"/>
            <a:r>
              <a:rPr lang="fa-IR" sz="1600" b="1" dirty="0"/>
              <a:t>بافت زیر جلدی</a:t>
            </a:r>
            <a:endParaRPr lang="en-US" sz="1600" b="1" dirty="0"/>
          </a:p>
          <a:p>
            <a:pPr algn="just" rtl="1"/>
            <a:r>
              <a:rPr lang="fa-IR" sz="1600" dirty="0"/>
              <a:t>داخلی‌ترین لایه پوست است که لایه محافظی از چربی بین لایه‌های پوست، عضلات و استخوان‌ها فراهم می‌سازد. در تنظیم درجه‌ی حرارت نقش دارند. </a:t>
            </a:r>
            <a:endParaRPr lang="en-US" sz="1600" dirty="0"/>
          </a:p>
          <a:p>
            <a:pPr algn="r" rtl="1"/>
            <a:endParaRPr lang="en-US" sz="1600" dirty="0"/>
          </a:p>
          <a:p>
            <a:pPr marL="0" indent="0" algn="r" rtl="1">
              <a:buNone/>
            </a:pP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844824"/>
            <a:ext cx="396044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64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cs typeface="B Titr" panose="00000700000000000000" pitchFamily="2" charset="-78"/>
              </a:rPr>
              <a:t>نقش‌های کلیدی </a:t>
            </a:r>
            <a:r>
              <a:rPr lang="fa-IR" b="1" dirty="0" smtClean="0">
                <a:cs typeface="B Titr" panose="00000700000000000000" pitchFamily="2" charset="-78"/>
              </a:rPr>
              <a:t>پوست</a:t>
            </a:r>
            <a:endParaRPr lang="en-US" dirty="0">
              <a:cs typeface="B Titr" panose="000007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2132856"/>
            <a:ext cx="79928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Low" rtl="1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سد </a:t>
            </a:r>
            <a:r>
              <a:rPr lang="fa-IR" sz="2800" dirty="0">
                <a:cs typeface="B Nazanin" panose="00000400000000000000" pitchFamily="2" charset="-78"/>
              </a:rPr>
              <a:t>دفاعی در برابر میکروب‌ها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تنظیم دما </a:t>
            </a:r>
            <a:r>
              <a:rPr lang="en-US" sz="2800" dirty="0" smtClean="0">
                <a:cs typeface="B Nazanin" panose="00000400000000000000" pitchFamily="2" charset="-78"/>
              </a:rPr>
              <a:t>Thermoregulation</a:t>
            </a:r>
            <a:endParaRPr lang="en-US" sz="2800" dirty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پیشگیری از دفع بیش از حد مایعات </a:t>
            </a:r>
            <a:r>
              <a:rPr lang="en-US" sz="2800" dirty="0" smtClean="0">
                <a:cs typeface="B Nazanin" panose="00000400000000000000" pitchFamily="2" charset="-78"/>
              </a:rPr>
              <a:t>Fluid balance</a:t>
            </a: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 smtClean="0">
                <a:cs typeface="B Nazanin" panose="00000400000000000000" pitchFamily="2" charset="-78"/>
              </a:rPr>
              <a:t>احساس </a:t>
            </a:r>
            <a:r>
              <a:rPr lang="fa-IR" sz="2800" dirty="0">
                <a:cs typeface="B Nazanin" panose="00000400000000000000" pitchFamily="2" charset="-78"/>
              </a:rPr>
              <a:t>و درک محیط </a:t>
            </a:r>
            <a:r>
              <a:rPr lang="en-US" sz="2800" dirty="0" smtClean="0">
                <a:cs typeface="B Nazanin" panose="00000400000000000000" pitchFamily="2" charset="-78"/>
              </a:rPr>
              <a:t>Pain</a:t>
            </a:r>
            <a:r>
              <a:rPr lang="en-US" sz="2800" dirty="0">
                <a:cs typeface="B Nazanin" panose="00000400000000000000" pitchFamily="2" charset="-78"/>
              </a:rPr>
              <a:t>, Touch, </a:t>
            </a:r>
            <a:r>
              <a:rPr lang="en-US" sz="2800" dirty="0" smtClean="0">
                <a:cs typeface="B Nazanin" panose="00000400000000000000" pitchFamily="2" charset="-78"/>
              </a:rPr>
              <a:t>Temperature</a:t>
            </a:r>
            <a:endParaRPr lang="en-US" sz="2800" dirty="0">
              <a:cs typeface="B Nazanin" panose="00000400000000000000" pitchFamily="2" charset="-78"/>
            </a:endParaRPr>
          </a:p>
          <a:p>
            <a:pPr algn="justLow" rtl="1">
              <a:buFont typeface="Arial" panose="020B0604020202020204" pitchFamily="34" charset="0"/>
              <a:buChar char="•"/>
            </a:pPr>
            <a:r>
              <a:rPr lang="fa-IR" sz="2800" dirty="0">
                <a:cs typeface="B Nazanin" panose="00000400000000000000" pitchFamily="2" charset="-78"/>
              </a:rPr>
              <a:t>متابولیسم و سنتز ویتامین </a:t>
            </a:r>
            <a:r>
              <a:rPr lang="en-US" sz="2800" dirty="0">
                <a:cs typeface="B Nazanin" panose="00000400000000000000" pitchFamily="2" charset="-78"/>
              </a:rPr>
              <a:t>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293096"/>
            <a:ext cx="2857500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5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174217"/>
              </p:ext>
            </p:extLst>
          </p:nvPr>
        </p:nvGraphicFramePr>
        <p:xfrm>
          <a:off x="611560" y="2060848"/>
          <a:ext cx="8229600" cy="2927372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934076320"/>
                    </a:ext>
                  </a:extLst>
                </a:gridCol>
                <a:gridCol w="4406280">
                  <a:extLst>
                    <a:ext uri="{9D8B030D-6E8A-4147-A177-3AD203B41FA5}">
                      <a16:colId xmlns:a16="http://schemas.microsoft.com/office/drawing/2014/main" val="27860556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870375424"/>
                    </a:ext>
                  </a:extLst>
                </a:gridCol>
              </a:tblGrid>
              <a:tr h="383423"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لایه</a:t>
                      </a: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ساختار اصلی </a:t>
                      </a: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عملکرد</a:t>
                      </a: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346833"/>
                  </a:ext>
                </a:extLst>
              </a:tr>
              <a:tr h="670991"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اپیدرم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کراتینوسیت‌، ملانوسیت‌، سلول‌های لانگرهانس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سد فیزیکی، رنگ پوست، ایمنی اولیه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810720"/>
                  </a:ext>
                </a:extLst>
              </a:tr>
              <a:tr h="958558"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درم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فیبرهای کلاژن و الاستین، غدد عرق، فولیکول مو، پایانه‌های عصبی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الاستیسیته، حس لمس/دما/درد، ترمو‌ریولاسیون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503396"/>
                  </a:ext>
                </a:extLst>
              </a:tr>
              <a:tr h="521540"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هیپودرم (بافت زیرجلدی)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بافت چربی، عروق بزرگ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cs typeface="B Nazanin" panose="00000400000000000000" pitchFamily="2" charset="-78"/>
                        </a:rPr>
                        <a:t>ذخیره انرژی، حفاظت مکانیکی</a:t>
                      </a:r>
                      <a:endParaRPr lang="en-US" b="1" dirty="0">
                        <a:solidFill>
                          <a:schemeClr val="accent6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cs typeface="B Nazanin" panose="0000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6440179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187624" y="5517232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a-I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نکته بالینی:</a:t>
            </a:r>
            <a:r>
              <a:rPr lang="fa-I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Titr" panose="00000700000000000000" pitchFamily="2" charset="-78"/>
              </a:rPr>
              <a:t> آسیب تا سطح درم سطحی معمولاً قابلیت ترمیم بدون اسکار دارد؛ تخریب کامل درم یا عمقی‌تر، نیازمند درمان جراحی است.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845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14285</TotalTime>
  <Words>5694</Words>
  <Application>Microsoft Office PowerPoint</Application>
  <PresentationFormat>On-screen Show (4:3)</PresentationFormat>
  <Paragraphs>610</Paragraphs>
  <Slides>63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9" baseType="lpstr">
      <vt:lpstr>Arabic Typesetting</vt:lpstr>
      <vt:lpstr>B Titr</vt:lpstr>
      <vt:lpstr>Arial</vt:lpstr>
      <vt:lpstr>B Nazanin</vt:lpstr>
      <vt:lpstr>Calibri</vt:lpstr>
      <vt:lpstr>Diseño predeterminado</vt:lpstr>
      <vt:lpstr>PowerPoint Presentation</vt:lpstr>
      <vt:lpstr>PowerPoint Presentation</vt:lpstr>
      <vt:lpstr>PowerPoint Presentation</vt:lpstr>
      <vt:lpstr>فصل اول: کلیات و مبانی</vt:lpstr>
      <vt:lpstr>PowerPoint Presentation</vt:lpstr>
      <vt:lpstr>PowerPoint Presentation</vt:lpstr>
      <vt:lpstr>آناتومی و فیزیولوژی</vt:lpstr>
      <vt:lpstr>نقش‌های کلیدی پوست</vt:lpstr>
      <vt:lpstr>PowerPoint Presentation</vt:lpstr>
      <vt:lpstr>فازهای پاسخ بدن به ترومای سوختگی</vt:lpstr>
      <vt:lpstr>پاسخ سیستمیک بدن به سوختگی سوختگی متوسط تا شدید (&gt;20% TBSA) باعث یک پاسخ التهابی شدید و سیستمیک می‌شود که با نام Burn Shock شناخته می‌شود:</vt:lpstr>
      <vt:lpstr>PowerPoint Presentation</vt:lpstr>
      <vt:lpstr>فصل دوم: طبقه‌بندی و ارزیابی اولیه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فصل سوم: مدیریت راه هوایی و تنفس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فصل چهارم: گردش خون و احیای مایعات</vt:lpstr>
      <vt:lpstr>PowerPoint Presentation</vt:lpstr>
      <vt:lpstr>PowerPoint Presentation</vt:lpstr>
      <vt:lpstr>مثال: بیمار ۷۰ کیلوگرم با ۳۰٪ TBSA → 4 × 70 × 30 = 8400 mL در ۲۴ ساعت اول (۴۲۰۰ mL در ۸ ساعت اول + ۴۲۰۰ mL در ۱۶ ساعت بعد)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فصل پنجم: دسترسی‌های وریدی و لوله‌گذاری</vt:lpstr>
      <vt:lpstr>PowerPoint Presentation</vt:lpstr>
      <vt:lpstr>PowerPoint Presentation</vt:lpstr>
      <vt:lpstr>PowerPoint Presentation</vt:lpstr>
      <vt:lpstr>فصل ششم: کنترل عفونت و پانسمان زخم</vt:lpstr>
      <vt:lpstr>PowerPoint Presentation</vt:lpstr>
      <vt:lpstr>PowerPoint Presentation</vt:lpstr>
      <vt:lpstr>PowerPoint Presentation</vt:lpstr>
      <vt:lpstr>فصل هفتم: سوختگی‌های خاص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منابع و رفرنس‌ها</vt:lpstr>
      <vt:lpstr>با تشکر از توجه شما 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</dc:title>
  <dc:creator>GP</dc:creator>
  <dc:description>GP
www.greatpowerpoint.com</dc:description>
  <cp:lastModifiedBy>Surface</cp:lastModifiedBy>
  <cp:revision>892</cp:revision>
  <dcterms:created xsi:type="dcterms:W3CDTF">2010-05-23T14:28:12Z</dcterms:created>
  <dcterms:modified xsi:type="dcterms:W3CDTF">2025-09-16T19:36:02Z</dcterms:modified>
</cp:coreProperties>
</file>